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7" r:id="rId3"/>
    <p:sldId id="291" r:id="rId4"/>
    <p:sldId id="293" r:id="rId5"/>
    <p:sldId id="273" r:id="rId6"/>
    <p:sldId id="290" r:id="rId7"/>
    <p:sldId id="279" r:id="rId8"/>
    <p:sldId id="282" r:id="rId9"/>
    <p:sldId id="259" r:id="rId10"/>
    <p:sldId id="260" r:id="rId11"/>
    <p:sldId id="261" r:id="rId12"/>
    <p:sldId id="271" r:id="rId13"/>
    <p:sldId id="262" r:id="rId14"/>
    <p:sldId id="283" r:id="rId15"/>
    <p:sldId id="294" r:id="rId16"/>
    <p:sldId id="284" r:id="rId17"/>
    <p:sldId id="278" r:id="rId18"/>
    <p:sldId id="287" r:id="rId19"/>
    <p:sldId id="288" r:id="rId20"/>
    <p:sldId id="275" r:id="rId21"/>
    <p:sldId id="289" r:id="rId22"/>
    <p:sldId id="281" r:id="rId23"/>
    <p:sldId id="274" r:id="rId24"/>
    <p:sldId id="270" r:id="rId25"/>
    <p:sldId id="276" r:id="rId26"/>
    <p:sldId id="285"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77" d="100"/>
          <a:sy n="77" d="100"/>
        </p:scale>
        <p:origin x="498" y="28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2DB19-BCA4-4E49-9DE9-849B635210A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PA"/>
        </a:p>
      </dgm:t>
    </dgm:pt>
    <dgm:pt modelId="{23573EBC-24E9-4A98-9443-4DD7FD41DFBC}">
      <dgm:prSet phldrT="[Texto]"/>
      <dgm:spPr/>
      <dgm:t>
        <a:bodyPr/>
        <a:lstStyle/>
        <a:p>
          <a:r>
            <a:rPr lang="es-PA" dirty="0" smtClean="0"/>
            <a:t>Detección precoz</a:t>
          </a:r>
          <a:endParaRPr lang="es-PA" dirty="0"/>
        </a:p>
      </dgm:t>
    </dgm:pt>
    <dgm:pt modelId="{BCD5F23B-98AC-436B-9061-0AB2F0018BDD}" type="parTrans" cxnId="{6E5206CF-021C-4294-93ED-46C750DDC768}">
      <dgm:prSet/>
      <dgm:spPr/>
      <dgm:t>
        <a:bodyPr/>
        <a:lstStyle/>
        <a:p>
          <a:endParaRPr lang="es-PA"/>
        </a:p>
      </dgm:t>
    </dgm:pt>
    <dgm:pt modelId="{A25C15FA-C205-4B55-8458-8C60CE159829}" type="sibTrans" cxnId="{6E5206CF-021C-4294-93ED-46C750DDC768}">
      <dgm:prSet/>
      <dgm:spPr/>
      <dgm:t>
        <a:bodyPr/>
        <a:lstStyle/>
        <a:p>
          <a:endParaRPr lang="es-PA"/>
        </a:p>
      </dgm:t>
    </dgm:pt>
    <dgm:pt modelId="{459423A6-385E-48F3-B235-FAA98F5E0161}">
      <dgm:prSet phldrT="[Texto]"/>
      <dgm:spPr/>
      <dgm:t>
        <a:bodyPr/>
        <a:lstStyle/>
        <a:p>
          <a:r>
            <a:rPr lang="es-PA" dirty="0" smtClean="0"/>
            <a:t>Sistemas de información</a:t>
          </a:r>
          <a:endParaRPr lang="es-PA" dirty="0"/>
        </a:p>
      </dgm:t>
    </dgm:pt>
    <dgm:pt modelId="{C9E2138C-F0AE-47F6-9F27-1A53BB3C9C30}" type="parTrans" cxnId="{30414F51-AA87-4429-996A-308E370EDE43}">
      <dgm:prSet/>
      <dgm:spPr/>
      <dgm:t>
        <a:bodyPr/>
        <a:lstStyle/>
        <a:p>
          <a:endParaRPr lang="es-PA"/>
        </a:p>
      </dgm:t>
    </dgm:pt>
    <dgm:pt modelId="{CA013E8F-5CD2-43EF-8D03-53DDE8CF7A47}" type="sibTrans" cxnId="{30414F51-AA87-4429-996A-308E370EDE43}">
      <dgm:prSet/>
      <dgm:spPr/>
      <dgm:t>
        <a:bodyPr/>
        <a:lstStyle/>
        <a:p>
          <a:endParaRPr lang="es-PA"/>
        </a:p>
      </dgm:t>
    </dgm:pt>
    <dgm:pt modelId="{043FFB45-8C33-42A6-9E2E-68DCB63CAAFC}">
      <dgm:prSet phldrT="[Texto]"/>
      <dgm:spPr/>
      <dgm:t>
        <a:bodyPr/>
        <a:lstStyle/>
        <a:p>
          <a:r>
            <a:rPr lang="es-PA" dirty="0" smtClean="0"/>
            <a:t>Vigilancia y control del factor de riesgo</a:t>
          </a:r>
          <a:endParaRPr lang="es-PA" dirty="0"/>
        </a:p>
      </dgm:t>
    </dgm:pt>
    <dgm:pt modelId="{DEF5C024-8DC4-439A-8618-735AA2635CFB}" type="parTrans" cxnId="{1A303A6F-3C23-4A30-A2DE-880E9C67C7CA}">
      <dgm:prSet/>
      <dgm:spPr/>
      <dgm:t>
        <a:bodyPr/>
        <a:lstStyle/>
        <a:p>
          <a:endParaRPr lang="es-PA"/>
        </a:p>
      </dgm:t>
    </dgm:pt>
    <dgm:pt modelId="{E7F06C8E-EFEB-4030-976E-D971927394F3}" type="sibTrans" cxnId="{1A303A6F-3C23-4A30-A2DE-880E9C67C7CA}">
      <dgm:prSet/>
      <dgm:spPr/>
      <dgm:t>
        <a:bodyPr/>
        <a:lstStyle/>
        <a:p>
          <a:endParaRPr lang="es-PA"/>
        </a:p>
      </dgm:t>
    </dgm:pt>
    <dgm:pt modelId="{0D055038-ED27-4907-9DE5-93EF8E9082C4}">
      <dgm:prSet phldrT="[Texto]"/>
      <dgm:spPr/>
      <dgm:t>
        <a:bodyPr/>
        <a:lstStyle/>
        <a:p>
          <a:r>
            <a:rPr lang="es-PA" dirty="0" smtClean="0"/>
            <a:t>Cultura y prevención</a:t>
          </a:r>
          <a:endParaRPr lang="es-PA" dirty="0"/>
        </a:p>
      </dgm:t>
    </dgm:pt>
    <dgm:pt modelId="{837BE21A-66DC-4189-AD6E-424FD8415424}" type="parTrans" cxnId="{37C4B469-9A87-47E6-8679-ED6BCAA13FA9}">
      <dgm:prSet/>
      <dgm:spPr/>
      <dgm:t>
        <a:bodyPr/>
        <a:lstStyle/>
        <a:p>
          <a:endParaRPr lang="es-PA"/>
        </a:p>
      </dgm:t>
    </dgm:pt>
    <dgm:pt modelId="{DA3816BC-B1EE-4D84-8C49-817357482BCE}" type="sibTrans" cxnId="{37C4B469-9A87-47E6-8679-ED6BCAA13FA9}">
      <dgm:prSet/>
      <dgm:spPr/>
      <dgm:t>
        <a:bodyPr/>
        <a:lstStyle/>
        <a:p>
          <a:endParaRPr lang="es-PA"/>
        </a:p>
      </dgm:t>
    </dgm:pt>
    <dgm:pt modelId="{436B1369-D3AF-4CB5-BE4A-90A922BA6EC7}">
      <dgm:prSet phldrT="[Texto]"/>
      <dgm:spPr/>
      <dgm:t>
        <a:bodyPr/>
        <a:lstStyle/>
        <a:p>
          <a:r>
            <a:rPr lang="es-PA" dirty="0" smtClean="0"/>
            <a:t>Mejoramiento de los procesos productivos</a:t>
          </a:r>
          <a:endParaRPr lang="es-PA" dirty="0"/>
        </a:p>
      </dgm:t>
    </dgm:pt>
    <dgm:pt modelId="{DEE20B30-97E8-444F-B15F-992E00DC4CB1}" type="parTrans" cxnId="{9EEA0085-470C-4ABF-A6E5-20934AC36BD3}">
      <dgm:prSet/>
      <dgm:spPr/>
      <dgm:t>
        <a:bodyPr/>
        <a:lstStyle/>
        <a:p>
          <a:endParaRPr lang="es-PA"/>
        </a:p>
      </dgm:t>
    </dgm:pt>
    <dgm:pt modelId="{B07C19CB-8542-4F00-86BE-A5A7CE54A366}" type="sibTrans" cxnId="{9EEA0085-470C-4ABF-A6E5-20934AC36BD3}">
      <dgm:prSet/>
      <dgm:spPr/>
      <dgm:t>
        <a:bodyPr/>
        <a:lstStyle/>
        <a:p>
          <a:endParaRPr lang="es-PA"/>
        </a:p>
      </dgm:t>
    </dgm:pt>
    <dgm:pt modelId="{055EC638-D84D-4A06-946B-A7EC5DB95348}">
      <dgm:prSet phldrT="[Texto]"/>
      <dgm:spPr/>
      <dgm:t>
        <a:bodyPr/>
        <a:lstStyle/>
        <a:p>
          <a:r>
            <a:rPr lang="es-PA" dirty="0" smtClean="0"/>
            <a:t>PARTICIPACIÓN</a:t>
          </a:r>
          <a:endParaRPr lang="es-PA" dirty="0"/>
        </a:p>
      </dgm:t>
    </dgm:pt>
    <dgm:pt modelId="{9B60D984-05A1-45A3-97A5-D5552316D8AC}" type="parTrans" cxnId="{041C9CB1-9EDC-43D2-8AD3-7AD632AC5C1E}">
      <dgm:prSet/>
      <dgm:spPr/>
      <dgm:t>
        <a:bodyPr/>
        <a:lstStyle/>
        <a:p>
          <a:endParaRPr lang="es-PA"/>
        </a:p>
      </dgm:t>
    </dgm:pt>
    <dgm:pt modelId="{C4ECA7D0-EC17-4A5E-939A-8ACC55F6933D}" type="sibTrans" cxnId="{041C9CB1-9EDC-43D2-8AD3-7AD632AC5C1E}">
      <dgm:prSet/>
      <dgm:spPr/>
      <dgm:t>
        <a:bodyPr/>
        <a:lstStyle/>
        <a:p>
          <a:endParaRPr lang="es-PA"/>
        </a:p>
      </dgm:t>
    </dgm:pt>
    <dgm:pt modelId="{360F1EE3-1440-4374-AAAC-495F87CAB47E}" type="pres">
      <dgm:prSet presAssocID="{D262DB19-BCA4-4E49-9DE9-849B635210A4}" presName="Name0" presStyleCnt="0">
        <dgm:presLayoutVars>
          <dgm:chPref val="3"/>
          <dgm:dir/>
          <dgm:animLvl val="lvl"/>
          <dgm:resizeHandles/>
        </dgm:presLayoutVars>
      </dgm:prSet>
      <dgm:spPr/>
      <dgm:t>
        <a:bodyPr/>
        <a:lstStyle/>
        <a:p>
          <a:endParaRPr lang="es-PA"/>
        </a:p>
      </dgm:t>
    </dgm:pt>
    <dgm:pt modelId="{7F84AD3A-5380-4265-92F4-097AB26BEAC8}" type="pres">
      <dgm:prSet presAssocID="{23573EBC-24E9-4A98-9443-4DD7FD41DFBC}" presName="horFlow" presStyleCnt="0"/>
      <dgm:spPr/>
    </dgm:pt>
    <dgm:pt modelId="{D7919EBC-A0A2-40CF-9207-F59AC1FC0145}" type="pres">
      <dgm:prSet presAssocID="{23573EBC-24E9-4A98-9443-4DD7FD41DFBC}" presName="bigChev" presStyleLbl="node1" presStyleIdx="0" presStyleCnt="2"/>
      <dgm:spPr/>
      <dgm:t>
        <a:bodyPr/>
        <a:lstStyle/>
        <a:p>
          <a:endParaRPr lang="es-PA"/>
        </a:p>
      </dgm:t>
    </dgm:pt>
    <dgm:pt modelId="{58437E47-F7E6-4577-9036-BB2174B5713A}" type="pres">
      <dgm:prSet presAssocID="{C9E2138C-F0AE-47F6-9F27-1A53BB3C9C30}" presName="parTrans" presStyleCnt="0"/>
      <dgm:spPr/>
    </dgm:pt>
    <dgm:pt modelId="{48958D37-4A1C-4B94-A5C1-3E12542A018A}" type="pres">
      <dgm:prSet presAssocID="{459423A6-385E-48F3-B235-FAA98F5E0161}" presName="node" presStyleLbl="alignAccFollowNode1" presStyleIdx="0" presStyleCnt="4">
        <dgm:presLayoutVars>
          <dgm:bulletEnabled val="1"/>
        </dgm:presLayoutVars>
      </dgm:prSet>
      <dgm:spPr/>
      <dgm:t>
        <a:bodyPr/>
        <a:lstStyle/>
        <a:p>
          <a:endParaRPr lang="es-PA"/>
        </a:p>
      </dgm:t>
    </dgm:pt>
    <dgm:pt modelId="{4774B022-D1AA-49F1-B54F-B08F9108041D}" type="pres">
      <dgm:prSet presAssocID="{CA013E8F-5CD2-43EF-8D03-53DDE8CF7A47}" presName="sibTrans" presStyleCnt="0"/>
      <dgm:spPr/>
    </dgm:pt>
    <dgm:pt modelId="{ED62F204-AA02-4AA3-A7A0-A36FCC3C6B26}" type="pres">
      <dgm:prSet presAssocID="{043FFB45-8C33-42A6-9E2E-68DCB63CAAFC}" presName="node" presStyleLbl="alignAccFollowNode1" presStyleIdx="1" presStyleCnt="4">
        <dgm:presLayoutVars>
          <dgm:bulletEnabled val="1"/>
        </dgm:presLayoutVars>
      </dgm:prSet>
      <dgm:spPr/>
      <dgm:t>
        <a:bodyPr/>
        <a:lstStyle/>
        <a:p>
          <a:endParaRPr lang="es-PA"/>
        </a:p>
      </dgm:t>
    </dgm:pt>
    <dgm:pt modelId="{54822FF3-1E86-45AE-BD09-7B5585606924}" type="pres">
      <dgm:prSet presAssocID="{23573EBC-24E9-4A98-9443-4DD7FD41DFBC}" presName="vSp" presStyleCnt="0"/>
      <dgm:spPr/>
    </dgm:pt>
    <dgm:pt modelId="{C953A063-D5C1-4A31-B1EF-51A3E56D7F15}" type="pres">
      <dgm:prSet presAssocID="{0D055038-ED27-4907-9DE5-93EF8E9082C4}" presName="horFlow" presStyleCnt="0"/>
      <dgm:spPr/>
    </dgm:pt>
    <dgm:pt modelId="{A6088091-177B-4E7B-9A6A-4F08A351034E}" type="pres">
      <dgm:prSet presAssocID="{0D055038-ED27-4907-9DE5-93EF8E9082C4}" presName="bigChev" presStyleLbl="node1" presStyleIdx="1" presStyleCnt="2"/>
      <dgm:spPr/>
      <dgm:t>
        <a:bodyPr/>
        <a:lstStyle/>
        <a:p>
          <a:endParaRPr lang="es-PA"/>
        </a:p>
      </dgm:t>
    </dgm:pt>
    <dgm:pt modelId="{5519C460-9F21-4CDA-A0B9-94382E0E7D11}" type="pres">
      <dgm:prSet presAssocID="{DEE20B30-97E8-444F-B15F-992E00DC4CB1}" presName="parTrans" presStyleCnt="0"/>
      <dgm:spPr/>
    </dgm:pt>
    <dgm:pt modelId="{EA443726-D411-45B1-A5A8-B9B367B7D903}" type="pres">
      <dgm:prSet presAssocID="{436B1369-D3AF-4CB5-BE4A-90A922BA6EC7}" presName="node" presStyleLbl="alignAccFollowNode1" presStyleIdx="2" presStyleCnt="4">
        <dgm:presLayoutVars>
          <dgm:bulletEnabled val="1"/>
        </dgm:presLayoutVars>
      </dgm:prSet>
      <dgm:spPr/>
      <dgm:t>
        <a:bodyPr/>
        <a:lstStyle/>
        <a:p>
          <a:endParaRPr lang="es-PA"/>
        </a:p>
      </dgm:t>
    </dgm:pt>
    <dgm:pt modelId="{C49445D4-D8E7-45BC-9DE1-0741C2E7C425}" type="pres">
      <dgm:prSet presAssocID="{B07C19CB-8542-4F00-86BE-A5A7CE54A366}" presName="sibTrans" presStyleCnt="0"/>
      <dgm:spPr/>
    </dgm:pt>
    <dgm:pt modelId="{8A9E2AE0-18C2-4554-A372-E7F64D22E256}" type="pres">
      <dgm:prSet presAssocID="{055EC638-D84D-4A06-946B-A7EC5DB95348}" presName="node" presStyleLbl="alignAccFollowNode1" presStyleIdx="3" presStyleCnt="4">
        <dgm:presLayoutVars>
          <dgm:bulletEnabled val="1"/>
        </dgm:presLayoutVars>
      </dgm:prSet>
      <dgm:spPr/>
      <dgm:t>
        <a:bodyPr/>
        <a:lstStyle/>
        <a:p>
          <a:endParaRPr lang="es-PA"/>
        </a:p>
      </dgm:t>
    </dgm:pt>
  </dgm:ptLst>
  <dgm:cxnLst>
    <dgm:cxn modelId="{487D0630-8834-48CC-A39B-B012B4A1FE13}" type="presOf" srcId="{436B1369-D3AF-4CB5-BE4A-90A922BA6EC7}" destId="{EA443726-D411-45B1-A5A8-B9B367B7D903}" srcOrd="0" destOrd="0" presId="urn:microsoft.com/office/officeart/2005/8/layout/lProcess3"/>
    <dgm:cxn modelId="{37C4B469-9A87-47E6-8679-ED6BCAA13FA9}" srcId="{D262DB19-BCA4-4E49-9DE9-849B635210A4}" destId="{0D055038-ED27-4907-9DE5-93EF8E9082C4}" srcOrd="1" destOrd="0" parTransId="{837BE21A-66DC-4189-AD6E-424FD8415424}" sibTransId="{DA3816BC-B1EE-4D84-8C49-817357482BCE}"/>
    <dgm:cxn modelId="{7DF6D971-B0AE-47BA-B540-7BC2ACA7F15F}" type="presOf" srcId="{D262DB19-BCA4-4E49-9DE9-849B635210A4}" destId="{360F1EE3-1440-4374-AAAC-495F87CAB47E}" srcOrd="0" destOrd="0" presId="urn:microsoft.com/office/officeart/2005/8/layout/lProcess3"/>
    <dgm:cxn modelId="{0B375156-96C5-4345-A53F-B627205C1B4B}" type="presOf" srcId="{055EC638-D84D-4A06-946B-A7EC5DB95348}" destId="{8A9E2AE0-18C2-4554-A372-E7F64D22E256}" srcOrd="0" destOrd="0" presId="urn:microsoft.com/office/officeart/2005/8/layout/lProcess3"/>
    <dgm:cxn modelId="{30414F51-AA87-4429-996A-308E370EDE43}" srcId="{23573EBC-24E9-4A98-9443-4DD7FD41DFBC}" destId="{459423A6-385E-48F3-B235-FAA98F5E0161}" srcOrd="0" destOrd="0" parTransId="{C9E2138C-F0AE-47F6-9F27-1A53BB3C9C30}" sibTransId="{CA013E8F-5CD2-43EF-8D03-53DDE8CF7A47}"/>
    <dgm:cxn modelId="{063FDF54-D42E-46F8-AF8C-2D867D89673A}" type="presOf" srcId="{23573EBC-24E9-4A98-9443-4DD7FD41DFBC}" destId="{D7919EBC-A0A2-40CF-9207-F59AC1FC0145}" srcOrd="0" destOrd="0" presId="urn:microsoft.com/office/officeart/2005/8/layout/lProcess3"/>
    <dgm:cxn modelId="{9EEA0085-470C-4ABF-A6E5-20934AC36BD3}" srcId="{0D055038-ED27-4907-9DE5-93EF8E9082C4}" destId="{436B1369-D3AF-4CB5-BE4A-90A922BA6EC7}" srcOrd="0" destOrd="0" parTransId="{DEE20B30-97E8-444F-B15F-992E00DC4CB1}" sibTransId="{B07C19CB-8542-4F00-86BE-A5A7CE54A366}"/>
    <dgm:cxn modelId="{1A303A6F-3C23-4A30-A2DE-880E9C67C7CA}" srcId="{23573EBC-24E9-4A98-9443-4DD7FD41DFBC}" destId="{043FFB45-8C33-42A6-9E2E-68DCB63CAAFC}" srcOrd="1" destOrd="0" parTransId="{DEF5C024-8DC4-439A-8618-735AA2635CFB}" sibTransId="{E7F06C8E-EFEB-4030-976E-D971927394F3}"/>
    <dgm:cxn modelId="{1D02DE2F-5231-4D8E-A110-AFE0B69CCE42}" type="presOf" srcId="{043FFB45-8C33-42A6-9E2E-68DCB63CAAFC}" destId="{ED62F204-AA02-4AA3-A7A0-A36FCC3C6B26}" srcOrd="0" destOrd="0" presId="urn:microsoft.com/office/officeart/2005/8/layout/lProcess3"/>
    <dgm:cxn modelId="{6E5206CF-021C-4294-93ED-46C750DDC768}" srcId="{D262DB19-BCA4-4E49-9DE9-849B635210A4}" destId="{23573EBC-24E9-4A98-9443-4DD7FD41DFBC}" srcOrd="0" destOrd="0" parTransId="{BCD5F23B-98AC-436B-9061-0AB2F0018BDD}" sibTransId="{A25C15FA-C205-4B55-8458-8C60CE159829}"/>
    <dgm:cxn modelId="{041C9CB1-9EDC-43D2-8AD3-7AD632AC5C1E}" srcId="{0D055038-ED27-4907-9DE5-93EF8E9082C4}" destId="{055EC638-D84D-4A06-946B-A7EC5DB95348}" srcOrd="1" destOrd="0" parTransId="{9B60D984-05A1-45A3-97A5-D5552316D8AC}" sibTransId="{C4ECA7D0-EC17-4A5E-939A-8ACC55F6933D}"/>
    <dgm:cxn modelId="{5B9BB219-64FC-464D-827E-631EF66B5285}" type="presOf" srcId="{0D055038-ED27-4907-9DE5-93EF8E9082C4}" destId="{A6088091-177B-4E7B-9A6A-4F08A351034E}" srcOrd="0" destOrd="0" presId="urn:microsoft.com/office/officeart/2005/8/layout/lProcess3"/>
    <dgm:cxn modelId="{F19A105F-B0BD-4C58-B61C-8651B83D9A0D}" type="presOf" srcId="{459423A6-385E-48F3-B235-FAA98F5E0161}" destId="{48958D37-4A1C-4B94-A5C1-3E12542A018A}" srcOrd="0" destOrd="0" presId="urn:microsoft.com/office/officeart/2005/8/layout/lProcess3"/>
    <dgm:cxn modelId="{F5064DC2-3768-41B4-8BC5-6A659DE69779}" type="presParOf" srcId="{360F1EE3-1440-4374-AAAC-495F87CAB47E}" destId="{7F84AD3A-5380-4265-92F4-097AB26BEAC8}" srcOrd="0" destOrd="0" presId="urn:microsoft.com/office/officeart/2005/8/layout/lProcess3"/>
    <dgm:cxn modelId="{86902971-EDEF-4943-886C-E2FE75638D34}" type="presParOf" srcId="{7F84AD3A-5380-4265-92F4-097AB26BEAC8}" destId="{D7919EBC-A0A2-40CF-9207-F59AC1FC0145}" srcOrd="0" destOrd="0" presId="urn:microsoft.com/office/officeart/2005/8/layout/lProcess3"/>
    <dgm:cxn modelId="{4E5D2839-CF5C-4BC8-9150-1707C940B92C}" type="presParOf" srcId="{7F84AD3A-5380-4265-92F4-097AB26BEAC8}" destId="{58437E47-F7E6-4577-9036-BB2174B5713A}" srcOrd="1" destOrd="0" presId="urn:microsoft.com/office/officeart/2005/8/layout/lProcess3"/>
    <dgm:cxn modelId="{5241E7F7-1142-4B15-9B55-7F358B10653A}" type="presParOf" srcId="{7F84AD3A-5380-4265-92F4-097AB26BEAC8}" destId="{48958D37-4A1C-4B94-A5C1-3E12542A018A}" srcOrd="2" destOrd="0" presId="urn:microsoft.com/office/officeart/2005/8/layout/lProcess3"/>
    <dgm:cxn modelId="{F04B3B23-1E28-43F2-828B-86F9B33EC445}" type="presParOf" srcId="{7F84AD3A-5380-4265-92F4-097AB26BEAC8}" destId="{4774B022-D1AA-49F1-B54F-B08F9108041D}" srcOrd="3" destOrd="0" presId="urn:microsoft.com/office/officeart/2005/8/layout/lProcess3"/>
    <dgm:cxn modelId="{D76B9577-BFC1-43F2-A8C2-C5797BE664FC}" type="presParOf" srcId="{7F84AD3A-5380-4265-92F4-097AB26BEAC8}" destId="{ED62F204-AA02-4AA3-A7A0-A36FCC3C6B26}" srcOrd="4" destOrd="0" presId="urn:microsoft.com/office/officeart/2005/8/layout/lProcess3"/>
    <dgm:cxn modelId="{9B1AEC67-CCF1-4D19-A480-467DEA8B5EEA}" type="presParOf" srcId="{360F1EE3-1440-4374-AAAC-495F87CAB47E}" destId="{54822FF3-1E86-45AE-BD09-7B5585606924}" srcOrd="1" destOrd="0" presId="urn:microsoft.com/office/officeart/2005/8/layout/lProcess3"/>
    <dgm:cxn modelId="{FD8A6167-6C78-477F-AB6E-840786324FB2}" type="presParOf" srcId="{360F1EE3-1440-4374-AAAC-495F87CAB47E}" destId="{C953A063-D5C1-4A31-B1EF-51A3E56D7F15}" srcOrd="2" destOrd="0" presId="urn:microsoft.com/office/officeart/2005/8/layout/lProcess3"/>
    <dgm:cxn modelId="{D897FE11-579E-4809-8383-0B300A23906B}" type="presParOf" srcId="{C953A063-D5C1-4A31-B1EF-51A3E56D7F15}" destId="{A6088091-177B-4E7B-9A6A-4F08A351034E}" srcOrd="0" destOrd="0" presId="urn:microsoft.com/office/officeart/2005/8/layout/lProcess3"/>
    <dgm:cxn modelId="{518EA901-02C2-4E98-B32F-A9A04B2E6975}" type="presParOf" srcId="{C953A063-D5C1-4A31-B1EF-51A3E56D7F15}" destId="{5519C460-9F21-4CDA-A0B9-94382E0E7D11}" srcOrd="1" destOrd="0" presId="urn:microsoft.com/office/officeart/2005/8/layout/lProcess3"/>
    <dgm:cxn modelId="{8E19EEEC-F724-43E2-8AC8-9DF069F065B6}" type="presParOf" srcId="{C953A063-D5C1-4A31-B1EF-51A3E56D7F15}" destId="{EA443726-D411-45B1-A5A8-B9B367B7D903}" srcOrd="2" destOrd="0" presId="urn:microsoft.com/office/officeart/2005/8/layout/lProcess3"/>
    <dgm:cxn modelId="{DE51DA7C-34D4-48A3-91A7-285538EC0E5D}" type="presParOf" srcId="{C953A063-D5C1-4A31-B1EF-51A3E56D7F15}" destId="{C49445D4-D8E7-45BC-9DE1-0741C2E7C425}" srcOrd="3" destOrd="0" presId="urn:microsoft.com/office/officeart/2005/8/layout/lProcess3"/>
    <dgm:cxn modelId="{FBF4C9B4-CF28-4ED2-8809-71F94EEA0533}" type="presParOf" srcId="{C953A063-D5C1-4A31-B1EF-51A3E56D7F15}" destId="{8A9E2AE0-18C2-4554-A372-E7F64D22E256}"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8F6F6-5A0F-4951-B092-779E3955AB2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PA"/>
        </a:p>
      </dgm:t>
    </dgm:pt>
    <dgm:pt modelId="{8CD5635F-37BB-4FF5-BEB8-92CF4AA395F3}">
      <dgm:prSet phldrT="[Texto]" custT="1"/>
      <dgm:spPr/>
      <dgm:t>
        <a:bodyPr/>
        <a:lstStyle/>
        <a:p>
          <a:pPr algn="just"/>
          <a:r>
            <a:rPr lang="es-PA" sz="1600" b="1" dirty="0" smtClean="0"/>
            <a:t>Vigilancia pasiva. </a:t>
          </a:r>
          <a:r>
            <a:rPr lang="es-PA" sz="1600" dirty="0" smtClean="0"/>
            <a:t>En este tipo de vigilancia, cada nivel de salud envía información en forma rutinaria y periódica sobre los eventos sujetos de vigilancia al nivel inmediato superior</a:t>
          </a:r>
          <a:endParaRPr lang="es-PA" sz="1600" dirty="0"/>
        </a:p>
      </dgm:t>
    </dgm:pt>
    <dgm:pt modelId="{FEF47A22-F5FA-4B51-8A72-3B1A76C5842A}" type="parTrans" cxnId="{7C1D3176-ECFE-47DA-A2E6-239118CDCDB6}">
      <dgm:prSet/>
      <dgm:spPr/>
      <dgm:t>
        <a:bodyPr/>
        <a:lstStyle/>
        <a:p>
          <a:endParaRPr lang="es-PA"/>
        </a:p>
      </dgm:t>
    </dgm:pt>
    <dgm:pt modelId="{59CD466C-E38C-4372-BAF0-4FEF9F8596D1}" type="sibTrans" cxnId="{7C1D3176-ECFE-47DA-A2E6-239118CDCDB6}">
      <dgm:prSet/>
      <dgm:spPr/>
      <dgm:t>
        <a:bodyPr/>
        <a:lstStyle/>
        <a:p>
          <a:endParaRPr lang="es-PA"/>
        </a:p>
      </dgm:t>
    </dgm:pt>
    <dgm:pt modelId="{A18C5C11-50C2-4FD6-AA98-C9A91626ED51}">
      <dgm:prSet phldrT="[Texto]" custT="1"/>
      <dgm:spPr/>
      <dgm:t>
        <a:bodyPr/>
        <a:lstStyle/>
        <a:p>
          <a:pPr algn="just"/>
          <a:r>
            <a:rPr lang="es-PA" sz="1600" b="1" dirty="0" smtClean="0"/>
            <a:t>Vigilancia activa. </a:t>
          </a:r>
          <a:r>
            <a:rPr lang="es-PA" sz="1600" dirty="0" smtClean="0"/>
            <a:t>En este tipo de vigilancia, el equipo de salud acude a la fuente de información para realizar una búsqueda intencional de casos del evento sujeto de vigilancia. </a:t>
          </a:r>
          <a:endParaRPr lang="es-PA" sz="1600" dirty="0"/>
        </a:p>
      </dgm:t>
    </dgm:pt>
    <dgm:pt modelId="{D4F83613-44C7-4746-8135-D1D07ECB1E8B}" type="parTrans" cxnId="{8107DD45-2AE2-470C-87C6-0A9A2557A5C0}">
      <dgm:prSet/>
      <dgm:spPr/>
      <dgm:t>
        <a:bodyPr/>
        <a:lstStyle/>
        <a:p>
          <a:endParaRPr lang="es-PA"/>
        </a:p>
      </dgm:t>
    </dgm:pt>
    <dgm:pt modelId="{4DB16456-54E9-477E-B75E-6A6061A53A00}" type="sibTrans" cxnId="{8107DD45-2AE2-470C-87C6-0A9A2557A5C0}">
      <dgm:prSet/>
      <dgm:spPr/>
      <dgm:t>
        <a:bodyPr/>
        <a:lstStyle/>
        <a:p>
          <a:endParaRPr lang="es-PA"/>
        </a:p>
      </dgm:t>
    </dgm:pt>
    <dgm:pt modelId="{63255753-9217-4A22-ABB2-54E1581A3105}">
      <dgm:prSet phldrT="[Texto]" custT="1"/>
      <dgm:spPr/>
      <dgm:t>
        <a:bodyPr/>
        <a:lstStyle/>
        <a:p>
          <a:pPr algn="just"/>
          <a:r>
            <a:rPr lang="es-PA" sz="1600" b="1" dirty="0" smtClean="0"/>
            <a:t>Vigilancia centinela. </a:t>
          </a:r>
          <a:r>
            <a:rPr lang="es-PA" sz="1600" dirty="0" smtClean="0"/>
            <a:t>Se basa en la información proporcionada por un grupo seleccionado de fuentes de notificación del sistema de servicios de salud (“unidades centinelas”) que se comprometen a estudiar una muestra preconcebida (“muestra centinela”) de individuos de un grupo poblacional específico en quienes se evalúa la presencia de un evento de interés para la vigilancia (“condición centinela”).</a:t>
          </a:r>
          <a:endParaRPr lang="es-PA" sz="1600" dirty="0"/>
        </a:p>
      </dgm:t>
    </dgm:pt>
    <dgm:pt modelId="{AF2BFB3C-C753-4E42-BBF8-790BAE656A10}" type="parTrans" cxnId="{C409BA1F-BEA1-47C4-A2E1-F8E4185F8D79}">
      <dgm:prSet/>
      <dgm:spPr/>
      <dgm:t>
        <a:bodyPr/>
        <a:lstStyle/>
        <a:p>
          <a:endParaRPr lang="es-PA"/>
        </a:p>
      </dgm:t>
    </dgm:pt>
    <dgm:pt modelId="{AEE2D82F-6BD4-4C6C-94ED-B09790E36A15}" type="sibTrans" cxnId="{C409BA1F-BEA1-47C4-A2E1-F8E4185F8D79}">
      <dgm:prSet/>
      <dgm:spPr/>
      <dgm:t>
        <a:bodyPr/>
        <a:lstStyle/>
        <a:p>
          <a:endParaRPr lang="es-PA"/>
        </a:p>
      </dgm:t>
    </dgm:pt>
    <dgm:pt modelId="{BF6EF4F0-5949-445C-9B32-ECFEE0FFC6D8}" type="pres">
      <dgm:prSet presAssocID="{CE18F6F6-5A0F-4951-B092-779E3955AB23}" presName="linear" presStyleCnt="0">
        <dgm:presLayoutVars>
          <dgm:dir/>
          <dgm:animLvl val="lvl"/>
          <dgm:resizeHandles val="exact"/>
        </dgm:presLayoutVars>
      </dgm:prSet>
      <dgm:spPr/>
      <dgm:t>
        <a:bodyPr/>
        <a:lstStyle/>
        <a:p>
          <a:endParaRPr lang="es-PA"/>
        </a:p>
      </dgm:t>
    </dgm:pt>
    <dgm:pt modelId="{75EF7315-2C4B-472E-85F4-95BF14361FAC}" type="pres">
      <dgm:prSet presAssocID="{8CD5635F-37BB-4FF5-BEB8-92CF4AA395F3}" presName="parentLin" presStyleCnt="0"/>
      <dgm:spPr/>
    </dgm:pt>
    <dgm:pt modelId="{E7065AFE-2885-4330-B374-3AF5F707F6F4}" type="pres">
      <dgm:prSet presAssocID="{8CD5635F-37BB-4FF5-BEB8-92CF4AA395F3}" presName="parentLeftMargin" presStyleLbl="node1" presStyleIdx="0" presStyleCnt="3"/>
      <dgm:spPr/>
      <dgm:t>
        <a:bodyPr/>
        <a:lstStyle/>
        <a:p>
          <a:endParaRPr lang="es-PA"/>
        </a:p>
      </dgm:t>
    </dgm:pt>
    <dgm:pt modelId="{16BAD87F-2048-4C5B-B2DE-47E1E8B223D3}" type="pres">
      <dgm:prSet presAssocID="{8CD5635F-37BB-4FF5-BEB8-92CF4AA395F3}" presName="parentText" presStyleLbl="node1" presStyleIdx="0" presStyleCnt="3" custScaleX="142857">
        <dgm:presLayoutVars>
          <dgm:chMax val="0"/>
          <dgm:bulletEnabled val="1"/>
        </dgm:presLayoutVars>
      </dgm:prSet>
      <dgm:spPr/>
      <dgm:t>
        <a:bodyPr/>
        <a:lstStyle/>
        <a:p>
          <a:endParaRPr lang="es-PA"/>
        </a:p>
      </dgm:t>
    </dgm:pt>
    <dgm:pt modelId="{74A37DDF-2CAA-4379-9882-A52DDC63A223}" type="pres">
      <dgm:prSet presAssocID="{8CD5635F-37BB-4FF5-BEB8-92CF4AA395F3}" presName="negativeSpace" presStyleCnt="0"/>
      <dgm:spPr/>
    </dgm:pt>
    <dgm:pt modelId="{6F9651FC-2CAA-4B5D-8D97-093E910541A7}" type="pres">
      <dgm:prSet presAssocID="{8CD5635F-37BB-4FF5-BEB8-92CF4AA395F3}" presName="childText" presStyleLbl="conFgAcc1" presStyleIdx="0" presStyleCnt="3">
        <dgm:presLayoutVars>
          <dgm:bulletEnabled val="1"/>
        </dgm:presLayoutVars>
      </dgm:prSet>
      <dgm:spPr/>
    </dgm:pt>
    <dgm:pt modelId="{F3278706-3C55-489B-A3D6-F223501166F4}" type="pres">
      <dgm:prSet presAssocID="{59CD466C-E38C-4372-BAF0-4FEF9F8596D1}" presName="spaceBetweenRectangles" presStyleCnt="0"/>
      <dgm:spPr/>
    </dgm:pt>
    <dgm:pt modelId="{181EF4F4-CFEC-4164-A98E-7D30AF4B413F}" type="pres">
      <dgm:prSet presAssocID="{A18C5C11-50C2-4FD6-AA98-C9A91626ED51}" presName="parentLin" presStyleCnt="0"/>
      <dgm:spPr/>
    </dgm:pt>
    <dgm:pt modelId="{806ECDA7-3EB8-437C-BAFA-6041ED69A669}" type="pres">
      <dgm:prSet presAssocID="{A18C5C11-50C2-4FD6-AA98-C9A91626ED51}" presName="parentLeftMargin" presStyleLbl="node1" presStyleIdx="0" presStyleCnt="3"/>
      <dgm:spPr/>
      <dgm:t>
        <a:bodyPr/>
        <a:lstStyle/>
        <a:p>
          <a:endParaRPr lang="es-PA"/>
        </a:p>
      </dgm:t>
    </dgm:pt>
    <dgm:pt modelId="{3179F891-BE4B-4C2B-866A-B8914C1DC45E}" type="pres">
      <dgm:prSet presAssocID="{A18C5C11-50C2-4FD6-AA98-C9A91626ED51}" presName="parentText" presStyleLbl="node1" presStyleIdx="1" presStyleCnt="3" custScaleX="142857">
        <dgm:presLayoutVars>
          <dgm:chMax val="0"/>
          <dgm:bulletEnabled val="1"/>
        </dgm:presLayoutVars>
      </dgm:prSet>
      <dgm:spPr/>
      <dgm:t>
        <a:bodyPr/>
        <a:lstStyle/>
        <a:p>
          <a:endParaRPr lang="es-PA"/>
        </a:p>
      </dgm:t>
    </dgm:pt>
    <dgm:pt modelId="{44720290-D8CD-4CE0-9ED2-3D8E40756F19}" type="pres">
      <dgm:prSet presAssocID="{A18C5C11-50C2-4FD6-AA98-C9A91626ED51}" presName="negativeSpace" presStyleCnt="0"/>
      <dgm:spPr/>
    </dgm:pt>
    <dgm:pt modelId="{EB29F7D6-72BF-416C-BD25-B96AF1AB760E}" type="pres">
      <dgm:prSet presAssocID="{A18C5C11-50C2-4FD6-AA98-C9A91626ED51}" presName="childText" presStyleLbl="conFgAcc1" presStyleIdx="1" presStyleCnt="3">
        <dgm:presLayoutVars>
          <dgm:bulletEnabled val="1"/>
        </dgm:presLayoutVars>
      </dgm:prSet>
      <dgm:spPr/>
    </dgm:pt>
    <dgm:pt modelId="{908AD659-0490-4D84-850F-C4695E8C5EEB}" type="pres">
      <dgm:prSet presAssocID="{4DB16456-54E9-477E-B75E-6A6061A53A00}" presName="spaceBetweenRectangles" presStyleCnt="0"/>
      <dgm:spPr/>
    </dgm:pt>
    <dgm:pt modelId="{6DA0ED25-1B4C-44A6-981F-56A9BF009CDA}" type="pres">
      <dgm:prSet presAssocID="{63255753-9217-4A22-ABB2-54E1581A3105}" presName="parentLin" presStyleCnt="0"/>
      <dgm:spPr/>
    </dgm:pt>
    <dgm:pt modelId="{6A3C0FF8-CB03-462B-A0C1-E8F738BCF9E5}" type="pres">
      <dgm:prSet presAssocID="{63255753-9217-4A22-ABB2-54E1581A3105}" presName="parentLeftMargin" presStyleLbl="node1" presStyleIdx="1" presStyleCnt="3"/>
      <dgm:spPr/>
      <dgm:t>
        <a:bodyPr/>
        <a:lstStyle/>
        <a:p>
          <a:endParaRPr lang="es-PA"/>
        </a:p>
      </dgm:t>
    </dgm:pt>
    <dgm:pt modelId="{CA96F231-A114-4858-82A1-CADBB8D7CE11}" type="pres">
      <dgm:prSet presAssocID="{63255753-9217-4A22-ABB2-54E1581A3105}" presName="parentText" presStyleLbl="node1" presStyleIdx="2" presStyleCnt="3" custScaleX="142857" custScaleY="145777">
        <dgm:presLayoutVars>
          <dgm:chMax val="0"/>
          <dgm:bulletEnabled val="1"/>
        </dgm:presLayoutVars>
      </dgm:prSet>
      <dgm:spPr/>
      <dgm:t>
        <a:bodyPr/>
        <a:lstStyle/>
        <a:p>
          <a:endParaRPr lang="es-PA"/>
        </a:p>
      </dgm:t>
    </dgm:pt>
    <dgm:pt modelId="{F494E6BC-FB7E-4C1E-913A-8E28218E379C}" type="pres">
      <dgm:prSet presAssocID="{63255753-9217-4A22-ABB2-54E1581A3105}" presName="negativeSpace" presStyleCnt="0"/>
      <dgm:spPr/>
    </dgm:pt>
    <dgm:pt modelId="{AE9A48F8-BB0F-4BC8-B517-939D9C54C8F9}" type="pres">
      <dgm:prSet presAssocID="{63255753-9217-4A22-ABB2-54E1581A3105}" presName="childText" presStyleLbl="conFgAcc1" presStyleIdx="2" presStyleCnt="3">
        <dgm:presLayoutVars>
          <dgm:bulletEnabled val="1"/>
        </dgm:presLayoutVars>
      </dgm:prSet>
      <dgm:spPr/>
    </dgm:pt>
  </dgm:ptLst>
  <dgm:cxnLst>
    <dgm:cxn modelId="{D3555207-C3F6-4FE2-8CA1-D7389F52B409}" type="presOf" srcId="{63255753-9217-4A22-ABB2-54E1581A3105}" destId="{CA96F231-A114-4858-82A1-CADBB8D7CE11}" srcOrd="1" destOrd="0" presId="urn:microsoft.com/office/officeart/2005/8/layout/list1"/>
    <dgm:cxn modelId="{EE8CE57E-4213-424B-88D0-0B5310445491}" type="presOf" srcId="{8CD5635F-37BB-4FF5-BEB8-92CF4AA395F3}" destId="{16BAD87F-2048-4C5B-B2DE-47E1E8B223D3}" srcOrd="1" destOrd="0" presId="urn:microsoft.com/office/officeart/2005/8/layout/list1"/>
    <dgm:cxn modelId="{7C1D3176-ECFE-47DA-A2E6-239118CDCDB6}" srcId="{CE18F6F6-5A0F-4951-B092-779E3955AB23}" destId="{8CD5635F-37BB-4FF5-BEB8-92CF4AA395F3}" srcOrd="0" destOrd="0" parTransId="{FEF47A22-F5FA-4B51-8A72-3B1A76C5842A}" sibTransId="{59CD466C-E38C-4372-BAF0-4FEF9F8596D1}"/>
    <dgm:cxn modelId="{268055E6-F67E-439E-BDC2-E19D492E3F80}" type="presOf" srcId="{A18C5C11-50C2-4FD6-AA98-C9A91626ED51}" destId="{806ECDA7-3EB8-437C-BAFA-6041ED69A669}" srcOrd="0" destOrd="0" presId="urn:microsoft.com/office/officeart/2005/8/layout/list1"/>
    <dgm:cxn modelId="{CE11415E-D188-42DB-A91D-5E3319F71231}" type="presOf" srcId="{8CD5635F-37BB-4FF5-BEB8-92CF4AA395F3}" destId="{E7065AFE-2885-4330-B374-3AF5F707F6F4}" srcOrd="0" destOrd="0" presId="urn:microsoft.com/office/officeart/2005/8/layout/list1"/>
    <dgm:cxn modelId="{C409BA1F-BEA1-47C4-A2E1-F8E4185F8D79}" srcId="{CE18F6F6-5A0F-4951-B092-779E3955AB23}" destId="{63255753-9217-4A22-ABB2-54E1581A3105}" srcOrd="2" destOrd="0" parTransId="{AF2BFB3C-C753-4E42-BBF8-790BAE656A10}" sibTransId="{AEE2D82F-6BD4-4C6C-94ED-B09790E36A15}"/>
    <dgm:cxn modelId="{823A9BEB-47C1-4B05-BEC4-CA7D11137AC2}" type="presOf" srcId="{CE18F6F6-5A0F-4951-B092-779E3955AB23}" destId="{BF6EF4F0-5949-445C-9B32-ECFEE0FFC6D8}" srcOrd="0" destOrd="0" presId="urn:microsoft.com/office/officeart/2005/8/layout/list1"/>
    <dgm:cxn modelId="{F0C62E02-2617-4CBB-9656-EA50036B1814}" type="presOf" srcId="{A18C5C11-50C2-4FD6-AA98-C9A91626ED51}" destId="{3179F891-BE4B-4C2B-866A-B8914C1DC45E}" srcOrd="1" destOrd="0" presId="urn:microsoft.com/office/officeart/2005/8/layout/list1"/>
    <dgm:cxn modelId="{8A5BB3E2-4193-4295-9ADA-B1CC89B13BBF}" type="presOf" srcId="{63255753-9217-4A22-ABB2-54E1581A3105}" destId="{6A3C0FF8-CB03-462B-A0C1-E8F738BCF9E5}" srcOrd="0" destOrd="0" presId="urn:microsoft.com/office/officeart/2005/8/layout/list1"/>
    <dgm:cxn modelId="{8107DD45-2AE2-470C-87C6-0A9A2557A5C0}" srcId="{CE18F6F6-5A0F-4951-B092-779E3955AB23}" destId="{A18C5C11-50C2-4FD6-AA98-C9A91626ED51}" srcOrd="1" destOrd="0" parTransId="{D4F83613-44C7-4746-8135-D1D07ECB1E8B}" sibTransId="{4DB16456-54E9-477E-B75E-6A6061A53A00}"/>
    <dgm:cxn modelId="{C48D7CA8-719F-460C-9411-E240F05BF37C}" type="presParOf" srcId="{BF6EF4F0-5949-445C-9B32-ECFEE0FFC6D8}" destId="{75EF7315-2C4B-472E-85F4-95BF14361FAC}" srcOrd="0" destOrd="0" presId="urn:microsoft.com/office/officeart/2005/8/layout/list1"/>
    <dgm:cxn modelId="{6A5CB8C5-3199-45C6-848A-E925B9E28732}" type="presParOf" srcId="{75EF7315-2C4B-472E-85F4-95BF14361FAC}" destId="{E7065AFE-2885-4330-B374-3AF5F707F6F4}" srcOrd="0" destOrd="0" presId="urn:microsoft.com/office/officeart/2005/8/layout/list1"/>
    <dgm:cxn modelId="{0140BA55-FBB5-4E79-9D13-61431B0CD606}" type="presParOf" srcId="{75EF7315-2C4B-472E-85F4-95BF14361FAC}" destId="{16BAD87F-2048-4C5B-B2DE-47E1E8B223D3}" srcOrd="1" destOrd="0" presId="urn:microsoft.com/office/officeart/2005/8/layout/list1"/>
    <dgm:cxn modelId="{8DE4D723-2E3F-409E-A287-07C4F0543B54}" type="presParOf" srcId="{BF6EF4F0-5949-445C-9B32-ECFEE0FFC6D8}" destId="{74A37DDF-2CAA-4379-9882-A52DDC63A223}" srcOrd="1" destOrd="0" presId="urn:microsoft.com/office/officeart/2005/8/layout/list1"/>
    <dgm:cxn modelId="{253547D1-9616-4F84-94B4-4139860FFBD7}" type="presParOf" srcId="{BF6EF4F0-5949-445C-9B32-ECFEE0FFC6D8}" destId="{6F9651FC-2CAA-4B5D-8D97-093E910541A7}" srcOrd="2" destOrd="0" presId="urn:microsoft.com/office/officeart/2005/8/layout/list1"/>
    <dgm:cxn modelId="{52BBAED8-BA37-45E9-B5FF-D5AD051C6150}" type="presParOf" srcId="{BF6EF4F0-5949-445C-9B32-ECFEE0FFC6D8}" destId="{F3278706-3C55-489B-A3D6-F223501166F4}" srcOrd="3" destOrd="0" presId="urn:microsoft.com/office/officeart/2005/8/layout/list1"/>
    <dgm:cxn modelId="{BF38E37F-B8C3-4AF4-939D-CF03B5DED542}" type="presParOf" srcId="{BF6EF4F0-5949-445C-9B32-ECFEE0FFC6D8}" destId="{181EF4F4-CFEC-4164-A98E-7D30AF4B413F}" srcOrd="4" destOrd="0" presId="urn:microsoft.com/office/officeart/2005/8/layout/list1"/>
    <dgm:cxn modelId="{D3AE04FA-4AAB-44AC-AAE0-5C6BF8E1FE11}" type="presParOf" srcId="{181EF4F4-CFEC-4164-A98E-7D30AF4B413F}" destId="{806ECDA7-3EB8-437C-BAFA-6041ED69A669}" srcOrd="0" destOrd="0" presId="urn:microsoft.com/office/officeart/2005/8/layout/list1"/>
    <dgm:cxn modelId="{CDCA062C-0EBB-48E4-86A5-91CFEA45024C}" type="presParOf" srcId="{181EF4F4-CFEC-4164-A98E-7D30AF4B413F}" destId="{3179F891-BE4B-4C2B-866A-B8914C1DC45E}" srcOrd="1" destOrd="0" presId="urn:microsoft.com/office/officeart/2005/8/layout/list1"/>
    <dgm:cxn modelId="{3E16F677-0B21-435E-A924-74817EB533F6}" type="presParOf" srcId="{BF6EF4F0-5949-445C-9B32-ECFEE0FFC6D8}" destId="{44720290-D8CD-4CE0-9ED2-3D8E40756F19}" srcOrd="5" destOrd="0" presId="urn:microsoft.com/office/officeart/2005/8/layout/list1"/>
    <dgm:cxn modelId="{F0170820-CB3E-4025-961E-2A6718D98C74}" type="presParOf" srcId="{BF6EF4F0-5949-445C-9B32-ECFEE0FFC6D8}" destId="{EB29F7D6-72BF-416C-BD25-B96AF1AB760E}" srcOrd="6" destOrd="0" presId="urn:microsoft.com/office/officeart/2005/8/layout/list1"/>
    <dgm:cxn modelId="{E674BDED-B70E-44D2-A04B-9F71E02F1D04}" type="presParOf" srcId="{BF6EF4F0-5949-445C-9B32-ECFEE0FFC6D8}" destId="{908AD659-0490-4D84-850F-C4695E8C5EEB}" srcOrd="7" destOrd="0" presId="urn:microsoft.com/office/officeart/2005/8/layout/list1"/>
    <dgm:cxn modelId="{4164D549-BB6A-4A4D-9B2F-22A3FE38BBF0}" type="presParOf" srcId="{BF6EF4F0-5949-445C-9B32-ECFEE0FFC6D8}" destId="{6DA0ED25-1B4C-44A6-981F-56A9BF009CDA}" srcOrd="8" destOrd="0" presId="urn:microsoft.com/office/officeart/2005/8/layout/list1"/>
    <dgm:cxn modelId="{53F83D2E-8E7A-4D08-BA7E-C685BA2FDFDA}" type="presParOf" srcId="{6DA0ED25-1B4C-44A6-981F-56A9BF009CDA}" destId="{6A3C0FF8-CB03-462B-A0C1-E8F738BCF9E5}" srcOrd="0" destOrd="0" presId="urn:microsoft.com/office/officeart/2005/8/layout/list1"/>
    <dgm:cxn modelId="{FD6F0880-24DC-492A-9858-DC5B2151798A}" type="presParOf" srcId="{6DA0ED25-1B4C-44A6-981F-56A9BF009CDA}" destId="{CA96F231-A114-4858-82A1-CADBB8D7CE11}" srcOrd="1" destOrd="0" presId="urn:microsoft.com/office/officeart/2005/8/layout/list1"/>
    <dgm:cxn modelId="{09BE9EC1-EE77-4823-8870-89E4A9D71ABF}" type="presParOf" srcId="{BF6EF4F0-5949-445C-9B32-ECFEE0FFC6D8}" destId="{F494E6BC-FB7E-4C1E-913A-8E28218E379C}" srcOrd="9" destOrd="0" presId="urn:microsoft.com/office/officeart/2005/8/layout/list1"/>
    <dgm:cxn modelId="{4EDF3E33-96DF-4588-861E-05126D6F9186}" type="presParOf" srcId="{BF6EF4F0-5949-445C-9B32-ECFEE0FFC6D8}" destId="{AE9A48F8-BB0F-4BC8-B517-939D9C54C8F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5AB73-4D33-44CA-81D0-B37F38D8616F}" type="doc">
      <dgm:prSet loTypeId="urn:microsoft.com/office/officeart/2005/8/layout/arrow2" loCatId="process" qsTypeId="urn:microsoft.com/office/officeart/2005/8/quickstyle/simple1" qsCatId="simple" csTypeId="urn:microsoft.com/office/officeart/2005/8/colors/accent1_2" csCatId="accent1" phldr="1"/>
      <dgm:spPr/>
    </dgm:pt>
    <dgm:pt modelId="{6A6462B0-5350-4847-8F47-11C81EA5A7D0}">
      <dgm:prSet phldrT="[Texto]" custT="1"/>
      <dgm:spPr/>
      <dgm:t>
        <a:bodyPr/>
        <a:lstStyle/>
        <a:p>
          <a:r>
            <a:rPr lang="es-PA" sz="2000" dirty="0" smtClean="0">
              <a:solidFill>
                <a:schemeClr val="tx2"/>
              </a:solidFill>
            </a:rPr>
            <a:t>Hacer</a:t>
          </a:r>
        </a:p>
        <a:p>
          <a:r>
            <a:rPr lang="es-PA" sz="2000" dirty="0" smtClean="0">
              <a:solidFill>
                <a:schemeClr val="tx2"/>
              </a:solidFill>
            </a:rPr>
            <a:t>Etapa del ciclo donde se desarrolla la educación y capacitación</a:t>
          </a:r>
          <a:endParaRPr lang="es-PA" sz="2000" dirty="0">
            <a:solidFill>
              <a:schemeClr val="tx2"/>
            </a:solidFill>
          </a:endParaRPr>
        </a:p>
      </dgm:t>
    </dgm:pt>
    <dgm:pt modelId="{4C68E781-F899-4E6B-A7DE-576975571BA5}" type="parTrans" cxnId="{EA6AF701-CB32-483E-B5E8-D3E3DD697CA0}">
      <dgm:prSet/>
      <dgm:spPr/>
      <dgm:t>
        <a:bodyPr/>
        <a:lstStyle/>
        <a:p>
          <a:endParaRPr lang="es-PA"/>
        </a:p>
      </dgm:t>
    </dgm:pt>
    <dgm:pt modelId="{E3994FEE-CE4A-4128-8F44-C3C3782758F8}" type="sibTrans" cxnId="{EA6AF701-CB32-483E-B5E8-D3E3DD697CA0}">
      <dgm:prSet/>
      <dgm:spPr/>
      <dgm:t>
        <a:bodyPr/>
        <a:lstStyle/>
        <a:p>
          <a:endParaRPr lang="es-PA"/>
        </a:p>
      </dgm:t>
    </dgm:pt>
    <dgm:pt modelId="{A6672C72-D7DC-4F7C-9464-20D35310C403}">
      <dgm:prSet phldrT="[Texto]" custT="1"/>
      <dgm:spPr/>
      <dgm:t>
        <a:bodyPr/>
        <a:lstStyle/>
        <a:p>
          <a:r>
            <a:rPr lang="es-PA" sz="2000" dirty="0" smtClean="0">
              <a:solidFill>
                <a:schemeClr val="tx2"/>
              </a:solidFill>
            </a:rPr>
            <a:t>Verificar</a:t>
          </a:r>
        </a:p>
        <a:p>
          <a:r>
            <a:rPr lang="es-PA" sz="2000" dirty="0" smtClean="0">
              <a:solidFill>
                <a:schemeClr val="tx2"/>
              </a:solidFill>
            </a:rPr>
            <a:t>Etapa del ciclo donde se corrobora el desarrollo de lo planeado, revisión de factores de riesgos y uso de indicadores</a:t>
          </a:r>
          <a:endParaRPr lang="es-PA" sz="2000" dirty="0">
            <a:solidFill>
              <a:schemeClr val="tx2"/>
            </a:solidFill>
          </a:endParaRPr>
        </a:p>
      </dgm:t>
    </dgm:pt>
    <dgm:pt modelId="{F8B047B4-CB57-44AD-BD65-EB4A75CF0742}" type="parTrans" cxnId="{1AD253DA-F1CC-42DE-852D-D5419613930F}">
      <dgm:prSet/>
      <dgm:spPr/>
      <dgm:t>
        <a:bodyPr/>
        <a:lstStyle/>
        <a:p>
          <a:endParaRPr lang="es-PA"/>
        </a:p>
      </dgm:t>
    </dgm:pt>
    <dgm:pt modelId="{26C53FD2-3BF1-4C7A-8FFD-116AD52EC994}" type="sibTrans" cxnId="{1AD253DA-F1CC-42DE-852D-D5419613930F}">
      <dgm:prSet/>
      <dgm:spPr/>
      <dgm:t>
        <a:bodyPr/>
        <a:lstStyle/>
        <a:p>
          <a:endParaRPr lang="es-PA"/>
        </a:p>
      </dgm:t>
    </dgm:pt>
    <dgm:pt modelId="{4AFB72A9-8F1B-4038-B116-C6F416FBB297}">
      <dgm:prSet phldrT="[Texto]" custT="1"/>
      <dgm:spPr/>
      <dgm:t>
        <a:bodyPr/>
        <a:lstStyle/>
        <a:p>
          <a:r>
            <a:rPr lang="es-PA" sz="2000" dirty="0" smtClean="0">
              <a:solidFill>
                <a:schemeClr val="tx2"/>
              </a:solidFill>
            </a:rPr>
            <a:t>Actuar</a:t>
          </a:r>
        </a:p>
        <a:p>
          <a:r>
            <a:rPr lang="es-PA" sz="2000" dirty="0" smtClean="0">
              <a:solidFill>
                <a:schemeClr val="tx2"/>
              </a:solidFill>
            </a:rPr>
            <a:t>Etapa que emprende las acciones a prevención</a:t>
          </a:r>
          <a:endParaRPr lang="es-PA" sz="2000" dirty="0">
            <a:solidFill>
              <a:schemeClr val="tx2"/>
            </a:solidFill>
          </a:endParaRPr>
        </a:p>
      </dgm:t>
    </dgm:pt>
    <dgm:pt modelId="{564C2FCE-EB51-4A25-A723-3374DF34C611}" type="parTrans" cxnId="{46BCD294-9913-47DD-B988-80D2B94AF6FB}">
      <dgm:prSet/>
      <dgm:spPr/>
      <dgm:t>
        <a:bodyPr/>
        <a:lstStyle/>
        <a:p>
          <a:endParaRPr lang="es-PA"/>
        </a:p>
      </dgm:t>
    </dgm:pt>
    <dgm:pt modelId="{8D2335E5-1D07-4961-A8A8-3D3F99040DFB}" type="sibTrans" cxnId="{46BCD294-9913-47DD-B988-80D2B94AF6FB}">
      <dgm:prSet/>
      <dgm:spPr/>
      <dgm:t>
        <a:bodyPr/>
        <a:lstStyle/>
        <a:p>
          <a:endParaRPr lang="es-PA"/>
        </a:p>
      </dgm:t>
    </dgm:pt>
    <dgm:pt modelId="{29AEBEB0-40EA-432F-8FBB-DA746B3D6A11}" type="pres">
      <dgm:prSet presAssocID="{95A5AB73-4D33-44CA-81D0-B37F38D8616F}" presName="arrowDiagram" presStyleCnt="0">
        <dgm:presLayoutVars>
          <dgm:chMax val="5"/>
          <dgm:dir/>
          <dgm:resizeHandles val="exact"/>
        </dgm:presLayoutVars>
      </dgm:prSet>
      <dgm:spPr/>
    </dgm:pt>
    <dgm:pt modelId="{CA1EC55A-4AD6-404F-9A28-8822A213B8F8}" type="pres">
      <dgm:prSet presAssocID="{95A5AB73-4D33-44CA-81D0-B37F38D8616F}" presName="arrow" presStyleLbl="bgShp" presStyleIdx="0" presStyleCnt="1" custAng="1346551" custLinFactNeighborX="4437" custLinFactNeighborY="20551"/>
      <dgm:spPr/>
    </dgm:pt>
    <dgm:pt modelId="{0EA488CF-E5C1-47AC-B6FC-DE50116A31D9}" type="pres">
      <dgm:prSet presAssocID="{95A5AB73-4D33-44CA-81D0-B37F38D8616F}" presName="arrowDiagram3" presStyleCnt="0"/>
      <dgm:spPr/>
    </dgm:pt>
    <dgm:pt modelId="{FE2A97D7-475D-4614-AB41-DEA4D6A4703A}" type="pres">
      <dgm:prSet presAssocID="{6A6462B0-5350-4847-8F47-11C81EA5A7D0}" presName="bullet3a" presStyleLbl="node1" presStyleIdx="0" presStyleCnt="3" custLinFactX="-600000" custLinFactNeighborX="-648485" custLinFactNeighborY="-62873"/>
      <dgm:spPr/>
    </dgm:pt>
    <dgm:pt modelId="{A9682860-98E7-46E7-B030-63B23D2DE149}" type="pres">
      <dgm:prSet presAssocID="{6A6462B0-5350-4847-8F47-11C81EA5A7D0}" presName="textBox3a" presStyleLbl="revTx" presStyleIdx="0" presStyleCnt="3" custScaleX="144024" custScaleY="141538" custLinFactNeighborX="-97221" custLinFactNeighborY="-9050">
        <dgm:presLayoutVars>
          <dgm:bulletEnabled val="1"/>
        </dgm:presLayoutVars>
      </dgm:prSet>
      <dgm:spPr/>
      <dgm:t>
        <a:bodyPr/>
        <a:lstStyle/>
        <a:p>
          <a:endParaRPr lang="es-PA"/>
        </a:p>
      </dgm:t>
    </dgm:pt>
    <dgm:pt modelId="{678B2EDA-9A87-4178-9758-567598D87D63}" type="pres">
      <dgm:prSet presAssocID="{A6672C72-D7DC-4F7C-9464-20D35310C403}" presName="bullet3b" presStyleLbl="node1" presStyleIdx="1" presStyleCnt="3" custLinFactX="-29187" custLinFactNeighborX="-100000" custLinFactNeighborY="-34781"/>
      <dgm:spPr/>
    </dgm:pt>
    <dgm:pt modelId="{7594EA69-9219-4CA5-9BC5-3DB3CF0C91C3}" type="pres">
      <dgm:prSet presAssocID="{A6672C72-D7DC-4F7C-9464-20D35310C403}" presName="textBox3b" presStyleLbl="revTx" presStyleIdx="1" presStyleCnt="3" custScaleX="159349" custScaleY="82997" custLinFactNeighborX="16489" custLinFactNeighborY="-25132">
        <dgm:presLayoutVars>
          <dgm:bulletEnabled val="1"/>
        </dgm:presLayoutVars>
      </dgm:prSet>
      <dgm:spPr/>
      <dgm:t>
        <a:bodyPr/>
        <a:lstStyle/>
        <a:p>
          <a:endParaRPr lang="es-PA"/>
        </a:p>
      </dgm:t>
    </dgm:pt>
    <dgm:pt modelId="{54DAC23D-ED16-47D0-A2ED-0EB02FAEB1A7}" type="pres">
      <dgm:prSet presAssocID="{4AFB72A9-8F1B-4038-B116-C6F416FBB297}" presName="bullet3c" presStyleLbl="node1" presStyleIdx="2" presStyleCnt="3" custLinFactNeighborX="93412" custLinFactNeighborY="-61077"/>
      <dgm:spPr/>
    </dgm:pt>
    <dgm:pt modelId="{21FA1BED-2B4B-49BE-ADE8-138B825234CA}" type="pres">
      <dgm:prSet presAssocID="{4AFB72A9-8F1B-4038-B116-C6F416FBB297}" presName="textBox3c" presStyleLbl="revTx" presStyleIdx="2" presStyleCnt="3" custScaleX="149540" custScaleY="111154" custLinFactX="2169" custLinFactNeighborX="100000" custLinFactNeighborY="-37096">
        <dgm:presLayoutVars>
          <dgm:bulletEnabled val="1"/>
        </dgm:presLayoutVars>
      </dgm:prSet>
      <dgm:spPr/>
      <dgm:t>
        <a:bodyPr/>
        <a:lstStyle/>
        <a:p>
          <a:endParaRPr lang="es-PA"/>
        </a:p>
      </dgm:t>
    </dgm:pt>
  </dgm:ptLst>
  <dgm:cxnLst>
    <dgm:cxn modelId="{1B857CB3-1371-4068-A6F0-34E332F3EF96}" type="presOf" srcId="{95A5AB73-4D33-44CA-81D0-B37F38D8616F}" destId="{29AEBEB0-40EA-432F-8FBB-DA746B3D6A11}" srcOrd="0" destOrd="0" presId="urn:microsoft.com/office/officeart/2005/8/layout/arrow2"/>
    <dgm:cxn modelId="{1AD253DA-F1CC-42DE-852D-D5419613930F}" srcId="{95A5AB73-4D33-44CA-81D0-B37F38D8616F}" destId="{A6672C72-D7DC-4F7C-9464-20D35310C403}" srcOrd="1" destOrd="0" parTransId="{F8B047B4-CB57-44AD-BD65-EB4A75CF0742}" sibTransId="{26C53FD2-3BF1-4C7A-8FFD-116AD52EC994}"/>
    <dgm:cxn modelId="{EA6AF701-CB32-483E-B5E8-D3E3DD697CA0}" srcId="{95A5AB73-4D33-44CA-81D0-B37F38D8616F}" destId="{6A6462B0-5350-4847-8F47-11C81EA5A7D0}" srcOrd="0" destOrd="0" parTransId="{4C68E781-F899-4E6B-A7DE-576975571BA5}" sibTransId="{E3994FEE-CE4A-4128-8F44-C3C3782758F8}"/>
    <dgm:cxn modelId="{19D2F8A6-C9FF-42C2-A12A-D56EF24B9D4E}" type="presOf" srcId="{4AFB72A9-8F1B-4038-B116-C6F416FBB297}" destId="{21FA1BED-2B4B-49BE-ADE8-138B825234CA}" srcOrd="0" destOrd="0" presId="urn:microsoft.com/office/officeart/2005/8/layout/arrow2"/>
    <dgm:cxn modelId="{46BCD294-9913-47DD-B988-80D2B94AF6FB}" srcId="{95A5AB73-4D33-44CA-81D0-B37F38D8616F}" destId="{4AFB72A9-8F1B-4038-B116-C6F416FBB297}" srcOrd="2" destOrd="0" parTransId="{564C2FCE-EB51-4A25-A723-3374DF34C611}" sibTransId="{8D2335E5-1D07-4961-A8A8-3D3F99040DFB}"/>
    <dgm:cxn modelId="{8005EA3A-BED2-461E-8090-627C617D2107}" type="presOf" srcId="{A6672C72-D7DC-4F7C-9464-20D35310C403}" destId="{7594EA69-9219-4CA5-9BC5-3DB3CF0C91C3}" srcOrd="0" destOrd="0" presId="urn:microsoft.com/office/officeart/2005/8/layout/arrow2"/>
    <dgm:cxn modelId="{E1AC2DDD-DB9C-4C45-B7CB-A46B7CEB6BDE}" type="presOf" srcId="{6A6462B0-5350-4847-8F47-11C81EA5A7D0}" destId="{A9682860-98E7-46E7-B030-63B23D2DE149}" srcOrd="0" destOrd="0" presId="urn:microsoft.com/office/officeart/2005/8/layout/arrow2"/>
    <dgm:cxn modelId="{5EC91206-A91D-4CCD-B5AA-B0CEF09D0E7F}" type="presParOf" srcId="{29AEBEB0-40EA-432F-8FBB-DA746B3D6A11}" destId="{CA1EC55A-4AD6-404F-9A28-8822A213B8F8}" srcOrd="0" destOrd="0" presId="urn:microsoft.com/office/officeart/2005/8/layout/arrow2"/>
    <dgm:cxn modelId="{86778526-E7E1-4703-8485-AD255F2E44C1}" type="presParOf" srcId="{29AEBEB0-40EA-432F-8FBB-DA746B3D6A11}" destId="{0EA488CF-E5C1-47AC-B6FC-DE50116A31D9}" srcOrd="1" destOrd="0" presId="urn:microsoft.com/office/officeart/2005/8/layout/arrow2"/>
    <dgm:cxn modelId="{E351370F-9D2F-4B47-9192-08CC7A3BE820}" type="presParOf" srcId="{0EA488CF-E5C1-47AC-B6FC-DE50116A31D9}" destId="{FE2A97D7-475D-4614-AB41-DEA4D6A4703A}" srcOrd="0" destOrd="0" presId="urn:microsoft.com/office/officeart/2005/8/layout/arrow2"/>
    <dgm:cxn modelId="{5512DA5A-D72B-4B02-BBB5-3319D397F21B}" type="presParOf" srcId="{0EA488CF-E5C1-47AC-B6FC-DE50116A31D9}" destId="{A9682860-98E7-46E7-B030-63B23D2DE149}" srcOrd="1" destOrd="0" presId="urn:microsoft.com/office/officeart/2005/8/layout/arrow2"/>
    <dgm:cxn modelId="{676608C5-0EF7-44EF-A129-0563AF60AEEE}" type="presParOf" srcId="{0EA488CF-E5C1-47AC-B6FC-DE50116A31D9}" destId="{678B2EDA-9A87-4178-9758-567598D87D63}" srcOrd="2" destOrd="0" presId="urn:microsoft.com/office/officeart/2005/8/layout/arrow2"/>
    <dgm:cxn modelId="{612C5665-100D-4308-877B-F0A0AE9FE612}" type="presParOf" srcId="{0EA488CF-E5C1-47AC-B6FC-DE50116A31D9}" destId="{7594EA69-9219-4CA5-9BC5-3DB3CF0C91C3}" srcOrd="3" destOrd="0" presId="urn:microsoft.com/office/officeart/2005/8/layout/arrow2"/>
    <dgm:cxn modelId="{92A43525-FC37-4CDF-AB27-CBCDF41D8A3B}" type="presParOf" srcId="{0EA488CF-E5C1-47AC-B6FC-DE50116A31D9}" destId="{54DAC23D-ED16-47D0-A2ED-0EB02FAEB1A7}" srcOrd="4" destOrd="0" presId="urn:microsoft.com/office/officeart/2005/8/layout/arrow2"/>
    <dgm:cxn modelId="{B82B5ABA-16D7-4DCF-B81E-CD72C8CC7762}" type="presParOf" srcId="{0EA488CF-E5C1-47AC-B6FC-DE50116A31D9}" destId="{21FA1BED-2B4B-49BE-ADE8-138B825234C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9525B-7996-40EC-8B5D-ED98683533A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PA"/>
        </a:p>
      </dgm:t>
    </dgm:pt>
    <dgm:pt modelId="{14EB658F-1BE1-4660-AF07-3F4EB149FC54}">
      <dgm:prSet phldrT="[Texto]"/>
      <dgm:spPr/>
      <dgm:t>
        <a:bodyPr/>
        <a:lstStyle/>
        <a:p>
          <a:r>
            <a:rPr lang="es-PA" dirty="0" smtClean="0"/>
            <a:t>Notificación semanal de casos nuevos</a:t>
          </a:r>
          <a:endParaRPr lang="es-PA" dirty="0"/>
        </a:p>
      </dgm:t>
    </dgm:pt>
    <dgm:pt modelId="{D96FC043-8010-4DC9-AB82-8DB6F4BADC33}" type="parTrans" cxnId="{332E76D1-39F5-4B93-96C5-DA40BE1371EA}">
      <dgm:prSet/>
      <dgm:spPr/>
      <dgm:t>
        <a:bodyPr/>
        <a:lstStyle/>
        <a:p>
          <a:endParaRPr lang="es-PA"/>
        </a:p>
      </dgm:t>
    </dgm:pt>
    <dgm:pt modelId="{B4DE98BE-4673-4BF6-B663-E1B38D99618B}" type="sibTrans" cxnId="{332E76D1-39F5-4B93-96C5-DA40BE1371EA}">
      <dgm:prSet/>
      <dgm:spPr/>
      <dgm:t>
        <a:bodyPr/>
        <a:lstStyle/>
        <a:p>
          <a:endParaRPr lang="es-PA"/>
        </a:p>
      </dgm:t>
    </dgm:pt>
    <dgm:pt modelId="{0DEE1DFB-4527-4478-8D0C-92B7877BC6EB}">
      <dgm:prSet phldrT="[Texto]"/>
      <dgm:spPr/>
      <dgm:t>
        <a:bodyPr/>
        <a:lstStyle/>
        <a:p>
          <a:r>
            <a:rPr lang="es-PA" dirty="0" smtClean="0"/>
            <a:t>Red hospitalaria para la vigilancia epidemiológica  </a:t>
          </a:r>
          <a:endParaRPr lang="es-PA" dirty="0"/>
        </a:p>
      </dgm:t>
    </dgm:pt>
    <dgm:pt modelId="{B6C2BF0E-7019-4C17-B1CD-3226664B12CA}" type="parTrans" cxnId="{D1B03D75-A5FC-4AAC-B738-8325303A3094}">
      <dgm:prSet/>
      <dgm:spPr/>
      <dgm:t>
        <a:bodyPr/>
        <a:lstStyle/>
        <a:p>
          <a:endParaRPr lang="es-PA"/>
        </a:p>
      </dgm:t>
    </dgm:pt>
    <dgm:pt modelId="{D061959E-27AB-4319-BD6D-F37653ED458A}" type="sibTrans" cxnId="{D1B03D75-A5FC-4AAC-B738-8325303A3094}">
      <dgm:prSet/>
      <dgm:spPr/>
      <dgm:t>
        <a:bodyPr/>
        <a:lstStyle/>
        <a:p>
          <a:endParaRPr lang="es-PA"/>
        </a:p>
      </dgm:t>
    </dgm:pt>
    <dgm:pt modelId="{5BE97CF5-22CF-43F6-9037-C990A866E3BE}">
      <dgm:prSet phldrT="[Texto]"/>
      <dgm:spPr/>
      <dgm:t>
        <a:bodyPr/>
        <a:lstStyle/>
        <a:p>
          <a:r>
            <a:rPr lang="es-PA" dirty="0" smtClean="0"/>
            <a:t>Sistema epidemiológico y estadístico de defunciones</a:t>
          </a:r>
          <a:endParaRPr lang="es-PA" dirty="0"/>
        </a:p>
      </dgm:t>
    </dgm:pt>
    <dgm:pt modelId="{5BAB455D-F50B-4D88-84E7-9DCD333917C9}" type="parTrans" cxnId="{8DEAD759-D6E9-4E28-888F-72E405F48D66}">
      <dgm:prSet/>
      <dgm:spPr/>
      <dgm:t>
        <a:bodyPr/>
        <a:lstStyle/>
        <a:p>
          <a:endParaRPr lang="es-PA"/>
        </a:p>
      </dgm:t>
    </dgm:pt>
    <dgm:pt modelId="{EBEAA62F-99FF-45DC-A6EC-70160FF0E75A}" type="sibTrans" cxnId="{8DEAD759-D6E9-4E28-888F-72E405F48D66}">
      <dgm:prSet/>
      <dgm:spPr/>
      <dgm:t>
        <a:bodyPr/>
        <a:lstStyle/>
        <a:p>
          <a:endParaRPr lang="es-PA"/>
        </a:p>
      </dgm:t>
    </dgm:pt>
    <dgm:pt modelId="{77B02F97-7631-4DC1-9F7B-B14D6ECCDD90}">
      <dgm:prSet phldrT="[Texto]"/>
      <dgm:spPr/>
      <dgm:t>
        <a:bodyPr/>
        <a:lstStyle/>
        <a:p>
          <a:r>
            <a:rPr lang="es-PA" dirty="0" smtClean="0"/>
            <a:t>Sistema de información laboratorial </a:t>
          </a:r>
          <a:endParaRPr lang="es-PA" dirty="0"/>
        </a:p>
      </dgm:t>
    </dgm:pt>
    <dgm:pt modelId="{BC6B744D-F7A9-4E3E-AA0C-89CC380D16C1}" type="parTrans" cxnId="{4DB8E78F-5437-4342-96DA-37810C802562}">
      <dgm:prSet/>
      <dgm:spPr/>
      <dgm:t>
        <a:bodyPr/>
        <a:lstStyle/>
        <a:p>
          <a:endParaRPr lang="es-PA"/>
        </a:p>
      </dgm:t>
    </dgm:pt>
    <dgm:pt modelId="{31AD3D2A-A8EE-4EF9-B76D-9918389A2388}" type="sibTrans" cxnId="{4DB8E78F-5437-4342-96DA-37810C802562}">
      <dgm:prSet/>
      <dgm:spPr/>
      <dgm:t>
        <a:bodyPr/>
        <a:lstStyle/>
        <a:p>
          <a:endParaRPr lang="es-PA"/>
        </a:p>
      </dgm:t>
    </dgm:pt>
    <dgm:pt modelId="{10C238AB-2709-4AC2-A351-FCE947863024}" type="pres">
      <dgm:prSet presAssocID="{5D39525B-7996-40EC-8B5D-ED98683533A9}" presName="Name0" presStyleCnt="0">
        <dgm:presLayoutVars>
          <dgm:dir/>
          <dgm:resizeHandles val="exact"/>
        </dgm:presLayoutVars>
      </dgm:prSet>
      <dgm:spPr/>
      <dgm:t>
        <a:bodyPr/>
        <a:lstStyle/>
        <a:p>
          <a:endParaRPr lang="es-PA"/>
        </a:p>
      </dgm:t>
    </dgm:pt>
    <dgm:pt modelId="{DCC1BEB7-4A23-46AA-9D6B-6A32723FE58A}" type="pres">
      <dgm:prSet presAssocID="{14EB658F-1BE1-4660-AF07-3F4EB149FC54}" presName="Name5" presStyleLbl="vennNode1" presStyleIdx="0" presStyleCnt="4">
        <dgm:presLayoutVars>
          <dgm:bulletEnabled val="1"/>
        </dgm:presLayoutVars>
      </dgm:prSet>
      <dgm:spPr/>
      <dgm:t>
        <a:bodyPr/>
        <a:lstStyle/>
        <a:p>
          <a:endParaRPr lang="es-PA"/>
        </a:p>
      </dgm:t>
    </dgm:pt>
    <dgm:pt modelId="{FE9E0C4B-7B94-442D-8048-0BF602E4AD96}" type="pres">
      <dgm:prSet presAssocID="{B4DE98BE-4673-4BF6-B663-E1B38D99618B}" presName="space" presStyleCnt="0"/>
      <dgm:spPr/>
    </dgm:pt>
    <dgm:pt modelId="{A8F355E7-73EE-4AB5-811A-EAF7D2BCEA11}" type="pres">
      <dgm:prSet presAssocID="{0DEE1DFB-4527-4478-8D0C-92B7877BC6EB}" presName="Name5" presStyleLbl="vennNode1" presStyleIdx="1" presStyleCnt="4">
        <dgm:presLayoutVars>
          <dgm:bulletEnabled val="1"/>
        </dgm:presLayoutVars>
      </dgm:prSet>
      <dgm:spPr/>
      <dgm:t>
        <a:bodyPr/>
        <a:lstStyle/>
        <a:p>
          <a:endParaRPr lang="es-PA"/>
        </a:p>
      </dgm:t>
    </dgm:pt>
    <dgm:pt modelId="{2E291F5B-9A05-4BA9-8941-D1C1DD8D3932}" type="pres">
      <dgm:prSet presAssocID="{D061959E-27AB-4319-BD6D-F37653ED458A}" presName="space" presStyleCnt="0"/>
      <dgm:spPr/>
    </dgm:pt>
    <dgm:pt modelId="{4477BF6F-4A43-4FF4-8846-690CFD46987E}" type="pres">
      <dgm:prSet presAssocID="{5BE97CF5-22CF-43F6-9037-C990A866E3BE}" presName="Name5" presStyleLbl="vennNode1" presStyleIdx="2" presStyleCnt="4">
        <dgm:presLayoutVars>
          <dgm:bulletEnabled val="1"/>
        </dgm:presLayoutVars>
      </dgm:prSet>
      <dgm:spPr/>
      <dgm:t>
        <a:bodyPr/>
        <a:lstStyle/>
        <a:p>
          <a:endParaRPr lang="es-PA"/>
        </a:p>
      </dgm:t>
    </dgm:pt>
    <dgm:pt modelId="{A0FF894E-324D-4F20-819A-9E948BA9008E}" type="pres">
      <dgm:prSet presAssocID="{EBEAA62F-99FF-45DC-A6EC-70160FF0E75A}" presName="space" presStyleCnt="0"/>
      <dgm:spPr/>
    </dgm:pt>
    <dgm:pt modelId="{37171EC0-F9D5-49BE-8424-88073366ED55}" type="pres">
      <dgm:prSet presAssocID="{77B02F97-7631-4DC1-9F7B-B14D6ECCDD90}" presName="Name5" presStyleLbl="vennNode1" presStyleIdx="3" presStyleCnt="4">
        <dgm:presLayoutVars>
          <dgm:bulletEnabled val="1"/>
        </dgm:presLayoutVars>
      </dgm:prSet>
      <dgm:spPr/>
      <dgm:t>
        <a:bodyPr/>
        <a:lstStyle/>
        <a:p>
          <a:endParaRPr lang="es-PA"/>
        </a:p>
      </dgm:t>
    </dgm:pt>
  </dgm:ptLst>
  <dgm:cxnLst>
    <dgm:cxn modelId="{9298409C-A645-4E93-9C04-9FB98136A11C}" type="presOf" srcId="{14EB658F-1BE1-4660-AF07-3F4EB149FC54}" destId="{DCC1BEB7-4A23-46AA-9D6B-6A32723FE58A}" srcOrd="0" destOrd="0" presId="urn:microsoft.com/office/officeart/2005/8/layout/venn3"/>
    <dgm:cxn modelId="{6D5F7DDF-8832-4353-95F7-FAC8A54BD1AC}" type="presOf" srcId="{77B02F97-7631-4DC1-9F7B-B14D6ECCDD90}" destId="{37171EC0-F9D5-49BE-8424-88073366ED55}" srcOrd="0" destOrd="0" presId="urn:microsoft.com/office/officeart/2005/8/layout/venn3"/>
    <dgm:cxn modelId="{86DAFC9F-9447-4F88-B8FC-DD10A78989B8}" type="presOf" srcId="{5BE97CF5-22CF-43F6-9037-C990A866E3BE}" destId="{4477BF6F-4A43-4FF4-8846-690CFD46987E}" srcOrd="0" destOrd="0" presId="urn:microsoft.com/office/officeart/2005/8/layout/venn3"/>
    <dgm:cxn modelId="{D1B03D75-A5FC-4AAC-B738-8325303A3094}" srcId="{5D39525B-7996-40EC-8B5D-ED98683533A9}" destId="{0DEE1DFB-4527-4478-8D0C-92B7877BC6EB}" srcOrd="1" destOrd="0" parTransId="{B6C2BF0E-7019-4C17-B1CD-3226664B12CA}" sibTransId="{D061959E-27AB-4319-BD6D-F37653ED458A}"/>
    <dgm:cxn modelId="{190D25D5-26AD-44E5-AA22-47A65B6FE9E8}" type="presOf" srcId="{0DEE1DFB-4527-4478-8D0C-92B7877BC6EB}" destId="{A8F355E7-73EE-4AB5-811A-EAF7D2BCEA11}" srcOrd="0" destOrd="0" presId="urn:microsoft.com/office/officeart/2005/8/layout/venn3"/>
    <dgm:cxn modelId="{99A9F7C8-7895-45AD-857F-5A5958B6A6B4}" type="presOf" srcId="{5D39525B-7996-40EC-8B5D-ED98683533A9}" destId="{10C238AB-2709-4AC2-A351-FCE947863024}" srcOrd="0" destOrd="0" presId="urn:microsoft.com/office/officeart/2005/8/layout/venn3"/>
    <dgm:cxn modelId="{332E76D1-39F5-4B93-96C5-DA40BE1371EA}" srcId="{5D39525B-7996-40EC-8B5D-ED98683533A9}" destId="{14EB658F-1BE1-4660-AF07-3F4EB149FC54}" srcOrd="0" destOrd="0" parTransId="{D96FC043-8010-4DC9-AB82-8DB6F4BADC33}" sibTransId="{B4DE98BE-4673-4BF6-B663-E1B38D99618B}"/>
    <dgm:cxn modelId="{4DB8E78F-5437-4342-96DA-37810C802562}" srcId="{5D39525B-7996-40EC-8B5D-ED98683533A9}" destId="{77B02F97-7631-4DC1-9F7B-B14D6ECCDD90}" srcOrd="3" destOrd="0" parTransId="{BC6B744D-F7A9-4E3E-AA0C-89CC380D16C1}" sibTransId="{31AD3D2A-A8EE-4EF9-B76D-9918389A2388}"/>
    <dgm:cxn modelId="{8DEAD759-D6E9-4E28-888F-72E405F48D66}" srcId="{5D39525B-7996-40EC-8B5D-ED98683533A9}" destId="{5BE97CF5-22CF-43F6-9037-C990A866E3BE}" srcOrd="2" destOrd="0" parTransId="{5BAB455D-F50B-4D88-84E7-9DCD333917C9}" sibTransId="{EBEAA62F-99FF-45DC-A6EC-70160FF0E75A}"/>
    <dgm:cxn modelId="{99B0761E-F479-4D5F-B7C7-D72195AEC79F}" type="presParOf" srcId="{10C238AB-2709-4AC2-A351-FCE947863024}" destId="{DCC1BEB7-4A23-46AA-9D6B-6A32723FE58A}" srcOrd="0" destOrd="0" presId="urn:microsoft.com/office/officeart/2005/8/layout/venn3"/>
    <dgm:cxn modelId="{DFA8678E-2924-4928-8E39-79683F649558}" type="presParOf" srcId="{10C238AB-2709-4AC2-A351-FCE947863024}" destId="{FE9E0C4B-7B94-442D-8048-0BF602E4AD96}" srcOrd="1" destOrd="0" presId="urn:microsoft.com/office/officeart/2005/8/layout/venn3"/>
    <dgm:cxn modelId="{64222BE8-9C73-4F4B-85DC-C93B1CF0CFA9}" type="presParOf" srcId="{10C238AB-2709-4AC2-A351-FCE947863024}" destId="{A8F355E7-73EE-4AB5-811A-EAF7D2BCEA11}" srcOrd="2" destOrd="0" presId="urn:microsoft.com/office/officeart/2005/8/layout/venn3"/>
    <dgm:cxn modelId="{4243E2CC-F14C-4A68-8693-17148269FFAB}" type="presParOf" srcId="{10C238AB-2709-4AC2-A351-FCE947863024}" destId="{2E291F5B-9A05-4BA9-8941-D1C1DD8D3932}" srcOrd="3" destOrd="0" presId="urn:microsoft.com/office/officeart/2005/8/layout/venn3"/>
    <dgm:cxn modelId="{B65CF610-9C15-48D3-AF7C-FFC3E830E162}" type="presParOf" srcId="{10C238AB-2709-4AC2-A351-FCE947863024}" destId="{4477BF6F-4A43-4FF4-8846-690CFD46987E}" srcOrd="4" destOrd="0" presId="urn:microsoft.com/office/officeart/2005/8/layout/venn3"/>
    <dgm:cxn modelId="{C09F9D7D-644E-408F-A1CB-CEC056869A20}" type="presParOf" srcId="{10C238AB-2709-4AC2-A351-FCE947863024}" destId="{A0FF894E-324D-4F20-819A-9E948BA9008E}" srcOrd="5" destOrd="0" presId="urn:microsoft.com/office/officeart/2005/8/layout/venn3"/>
    <dgm:cxn modelId="{1ED176FB-564A-4499-8423-5F4EA6CA23B3}" type="presParOf" srcId="{10C238AB-2709-4AC2-A351-FCE947863024}" destId="{37171EC0-F9D5-49BE-8424-88073366ED5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122" name="Group 2"/>
          <p:cNvGrpSpPr>
            <a:grpSpLocks/>
          </p:cNvGrpSpPr>
          <p:nvPr/>
        </p:nvGrpSpPr>
        <p:grpSpPr bwMode="auto">
          <a:xfrm>
            <a:off x="1" y="2438401"/>
            <a:ext cx="12012084" cy="1052513"/>
            <a:chOff x="0" y="1536"/>
            <a:chExt cx="5675" cy="663"/>
          </a:xfrm>
        </p:grpSpPr>
        <p:grpSp>
          <p:nvGrpSpPr>
            <p:cNvPr id="5123" name="Group 3"/>
            <p:cNvGrpSpPr>
              <a:grpSpLocks/>
            </p:cNvGrpSpPr>
            <p:nvPr/>
          </p:nvGrpSpPr>
          <p:grpSpPr bwMode="auto">
            <a:xfrm>
              <a:off x="183" y="1604"/>
              <a:ext cx="448" cy="299"/>
              <a:chOff x="720" y="336"/>
              <a:chExt cx="624" cy="432"/>
            </a:xfrm>
          </p:grpSpPr>
          <p:sp>
            <p:nvSpPr>
              <p:cNvPr id="51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sp>
            <p:nvSpPr>
              <p:cNvPr id="51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grpSp>
        <p:grpSp>
          <p:nvGrpSpPr>
            <p:cNvPr id="5126" name="Group 6"/>
            <p:cNvGrpSpPr>
              <a:grpSpLocks/>
            </p:cNvGrpSpPr>
            <p:nvPr/>
          </p:nvGrpSpPr>
          <p:grpSpPr bwMode="auto">
            <a:xfrm>
              <a:off x="261" y="1870"/>
              <a:ext cx="465" cy="299"/>
              <a:chOff x="912" y="2640"/>
              <a:chExt cx="672" cy="432"/>
            </a:xfrm>
          </p:grpSpPr>
          <p:sp>
            <p:nvSpPr>
              <p:cNvPr id="51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sp>
            <p:nvSpPr>
              <p:cNvPr id="51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grpSp>
        <p:sp>
          <p:nvSpPr>
            <p:cNvPr id="51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sp>
          <p:nvSpPr>
            <p:cNvPr id="51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sp>
          <p:nvSpPr>
            <p:cNvPr id="51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s-PA" sz="1800" smtClean="0">
                <a:solidFill>
                  <a:srgbClr val="000000"/>
                </a:solidFill>
              </a:endParaRPr>
            </a:p>
          </p:txBody>
        </p:sp>
      </p:grpSp>
      <p:sp>
        <p:nvSpPr>
          <p:cNvPr id="5132" name="Rectangle 12"/>
          <p:cNvSpPr>
            <a:spLocks noGrp="1" noChangeArrowheads="1"/>
          </p:cNvSpPr>
          <p:nvPr>
            <p:ph type="ctrTitle"/>
          </p:nvPr>
        </p:nvSpPr>
        <p:spPr>
          <a:xfrm>
            <a:off x="1320800" y="1676400"/>
            <a:ext cx="10363200" cy="1462088"/>
          </a:xfrm>
        </p:spPr>
        <p:txBody>
          <a:bodyPr/>
          <a:lstStyle>
            <a:lvl1pPr>
              <a:defRPr/>
            </a:lvl1pPr>
          </a:lstStyle>
          <a:p>
            <a:pPr lvl="0"/>
            <a:r>
              <a:rPr lang="es-ES" altLang="es-PA" noProof="0" smtClean="0"/>
              <a:t>Haga clic para cambiar el estilo de título	</a:t>
            </a:r>
          </a:p>
        </p:txBody>
      </p:sp>
      <p:sp>
        <p:nvSpPr>
          <p:cNvPr id="5133"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s-ES" altLang="es-PA" noProof="0" smtClean="0"/>
              <a:t>Haga clic para modificar el estilo de subtítulo del patrón</a:t>
            </a:r>
          </a:p>
        </p:txBody>
      </p:sp>
      <p:sp>
        <p:nvSpPr>
          <p:cNvPr id="513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s-ES" altLang="es-PA">
              <a:solidFill>
                <a:srgbClr val="1C1C1C"/>
              </a:solidFill>
            </a:endParaRPr>
          </a:p>
        </p:txBody>
      </p:sp>
      <p:sp>
        <p:nvSpPr>
          <p:cNvPr id="513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s-ES" altLang="es-PA">
              <a:solidFill>
                <a:srgbClr val="1C1C1C"/>
              </a:solidFill>
            </a:endParaRPr>
          </a:p>
        </p:txBody>
      </p:sp>
      <p:sp>
        <p:nvSpPr>
          <p:cNvPr id="513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F0DECF6A-9A39-466F-9577-8FE7A34AEE1D}" type="slidenum">
              <a:rPr lang="es-ES" altLang="es-PA">
                <a:solidFill>
                  <a:srgbClr val="1C1C1C"/>
                </a:solidFill>
              </a:rPr>
              <a:pPr/>
              <a:t>‹Nº›</a:t>
            </a:fld>
            <a:endParaRPr lang="es-ES" altLang="es-PA">
              <a:solidFill>
                <a:srgbClr val="1C1C1C"/>
              </a:solidFill>
            </a:endParaRPr>
          </a:p>
        </p:txBody>
      </p:sp>
    </p:spTree>
    <p:extLst>
      <p:ext uri="{BB962C8B-B14F-4D97-AF65-F5344CB8AC3E}">
        <p14:creationId xmlns:p14="http://schemas.microsoft.com/office/powerpoint/2010/main" val="241497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A"/>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fecha 3"/>
          <p:cNvSpPr>
            <a:spLocks noGrp="1"/>
          </p:cNvSpPr>
          <p:nvPr>
            <p:ph type="dt" sz="half" idx="10"/>
          </p:nvPr>
        </p:nvSpPr>
        <p:spPr/>
        <p:txBody>
          <a:bodyPr/>
          <a:lstStyle>
            <a:lvl1pPr>
              <a:defRPr/>
            </a:lvl1pPr>
          </a:lstStyle>
          <a:p>
            <a:endParaRPr lang="es-ES" altLang="es-PA">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PA">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BB83F659-B0AE-4366-BB2A-1DCA3B31D998}"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315733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38733" y="214313"/>
            <a:ext cx="2601384" cy="5918200"/>
          </a:xfrm>
        </p:spPr>
        <p:txBody>
          <a:bodyPr vert="eaVert"/>
          <a:lstStyle/>
          <a:p>
            <a:r>
              <a:rPr lang="es-ES" smtClean="0"/>
              <a:t>Haga clic para modificar el estilo de título del patrón</a:t>
            </a:r>
            <a:endParaRPr lang="es-PA"/>
          </a:p>
        </p:txBody>
      </p:sp>
      <p:sp>
        <p:nvSpPr>
          <p:cNvPr id="3" name="Marcador de texto vertical 2"/>
          <p:cNvSpPr>
            <a:spLocks noGrp="1"/>
          </p:cNvSpPr>
          <p:nvPr>
            <p:ph type="body" orient="vert" idx="1"/>
          </p:nvPr>
        </p:nvSpPr>
        <p:spPr>
          <a:xfrm>
            <a:off x="1534584" y="214313"/>
            <a:ext cx="7600949"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fecha 3"/>
          <p:cNvSpPr>
            <a:spLocks noGrp="1"/>
          </p:cNvSpPr>
          <p:nvPr>
            <p:ph type="dt" sz="half" idx="10"/>
          </p:nvPr>
        </p:nvSpPr>
        <p:spPr/>
        <p:txBody>
          <a:bodyPr/>
          <a:lstStyle>
            <a:lvl1pPr>
              <a:defRPr/>
            </a:lvl1pPr>
          </a:lstStyle>
          <a:p>
            <a:endParaRPr lang="es-ES" altLang="es-PA">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PA">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C5C869EB-BFE9-4DD9-8C5D-243A49615619}"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175970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A"/>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fecha 3"/>
          <p:cNvSpPr>
            <a:spLocks noGrp="1"/>
          </p:cNvSpPr>
          <p:nvPr>
            <p:ph type="dt" sz="half" idx="10"/>
          </p:nvPr>
        </p:nvSpPr>
        <p:spPr/>
        <p:txBody>
          <a:bodyPr/>
          <a:lstStyle>
            <a:lvl1pPr>
              <a:defRPr/>
            </a:lvl1pPr>
          </a:lstStyle>
          <a:p>
            <a:endParaRPr lang="es-ES" altLang="es-PA">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PA">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1121FA03-BA99-4BFB-9853-D5AAC54410CE}"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05518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lstStyle>
            <a:lvl1pPr>
              <a:defRPr sz="6000"/>
            </a:lvl1pPr>
          </a:lstStyle>
          <a:p>
            <a:r>
              <a:rPr lang="es-ES" smtClean="0"/>
              <a:t>Haga clic para modificar el estilo de título del patrón</a:t>
            </a:r>
            <a:endParaRPr lang="es-PA"/>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PA">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s-ES" altLang="es-PA">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D5921A02-481B-4699-9F0C-8A51BFE900C8}"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6411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A"/>
          </a:p>
        </p:txBody>
      </p:sp>
      <p:sp>
        <p:nvSpPr>
          <p:cNvPr id="3" name="Marcador de contenido 2"/>
          <p:cNvSpPr>
            <a:spLocks noGrp="1"/>
          </p:cNvSpPr>
          <p:nvPr>
            <p:ph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contenido 3"/>
          <p:cNvSpPr>
            <a:spLocks noGrp="1"/>
          </p:cNvSpPr>
          <p:nvPr>
            <p:ph sz="half" idx="2"/>
          </p:nvPr>
        </p:nvSpPr>
        <p:spPr>
          <a:xfrm>
            <a:off x="68601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Marcador de fecha 4"/>
          <p:cNvSpPr>
            <a:spLocks noGrp="1"/>
          </p:cNvSpPr>
          <p:nvPr>
            <p:ph type="dt" sz="half" idx="10"/>
          </p:nvPr>
        </p:nvSpPr>
        <p:spPr/>
        <p:txBody>
          <a:bodyPr/>
          <a:lstStyle>
            <a:lvl1pPr>
              <a:defRPr/>
            </a:lvl1pPr>
          </a:lstStyle>
          <a:p>
            <a:endParaRPr lang="es-ES" altLang="es-PA">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PA">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F92D4185-D945-4537-A6F1-72A665ECF437}"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2266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PA"/>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Marcador de fecha 6"/>
          <p:cNvSpPr>
            <a:spLocks noGrp="1"/>
          </p:cNvSpPr>
          <p:nvPr>
            <p:ph type="dt" sz="half" idx="10"/>
          </p:nvPr>
        </p:nvSpPr>
        <p:spPr/>
        <p:txBody>
          <a:bodyPr/>
          <a:lstStyle>
            <a:lvl1pPr>
              <a:defRPr/>
            </a:lvl1pPr>
          </a:lstStyle>
          <a:p>
            <a:endParaRPr lang="es-ES" altLang="es-PA">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s-ES" altLang="es-PA">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01D18023-AD25-45D0-96B8-149DB2B9C7AD}"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31562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A"/>
          </a:p>
        </p:txBody>
      </p:sp>
      <p:sp>
        <p:nvSpPr>
          <p:cNvPr id="3" name="Marcador de fecha 2"/>
          <p:cNvSpPr>
            <a:spLocks noGrp="1"/>
          </p:cNvSpPr>
          <p:nvPr>
            <p:ph type="dt" sz="half" idx="10"/>
          </p:nvPr>
        </p:nvSpPr>
        <p:spPr/>
        <p:txBody>
          <a:bodyPr/>
          <a:lstStyle>
            <a:lvl1pPr>
              <a:defRPr/>
            </a:lvl1pPr>
          </a:lstStyle>
          <a:p>
            <a:endParaRPr lang="es-ES" altLang="es-PA">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s-ES" altLang="es-PA">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ACAB5EE2-82AD-4A8B-BBE4-170496601CC6}"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175570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PA">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s-ES" altLang="es-PA">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3D7A25E5-629A-4874-A13A-E64AE5398861}"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25310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lstStyle>
            <a:lvl1pPr>
              <a:defRPr sz="3200"/>
            </a:lvl1pPr>
          </a:lstStyle>
          <a:p>
            <a:r>
              <a:rPr lang="es-ES" smtClean="0"/>
              <a:t>Haga clic para modificar el estilo de título del patrón</a:t>
            </a:r>
            <a:endParaRPr lang="es-PA"/>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PA">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PA">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05C2605B-3221-4C3D-87A0-17C0AFF5D421}"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18871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lstStyle>
            <a:lvl1pPr>
              <a:defRPr sz="3200"/>
            </a:lvl1pPr>
          </a:lstStyle>
          <a:p>
            <a:r>
              <a:rPr lang="es-ES" smtClean="0"/>
              <a:t>Haga clic para modificar el estilo de título del patrón</a:t>
            </a:r>
            <a:endParaRPr lang="es-PA"/>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PA">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s-ES" altLang="es-PA">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17B11DE8-A818-466C-AB03-315092AF7091}" type="slidenum">
              <a:rPr lang="es-ES" altLang="es-PA">
                <a:solidFill>
                  <a:srgbClr val="000000"/>
                </a:solidFill>
              </a:rPr>
              <a:pPr/>
              <a:t>‹Nº›</a:t>
            </a:fld>
            <a:endParaRPr lang="es-ES" altLang="es-PA">
              <a:solidFill>
                <a:srgbClr val="000000"/>
              </a:solidFill>
            </a:endParaRPr>
          </a:p>
        </p:txBody>
      </p:sp>
    </p:spTree>
    <p:extLst>
      <p:ext uri="{BB962C8B-B14F-4D97-AF65-F5344CB8AC3E}">
        <p14:creationId xmlns:p14="http://schemas.microsoft.com/office/powerpoint/2010/main" val="255136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09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0"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3"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kumimoji="1" lang="es-MX" altLang="es-PA" sz="2400" smtClean="0">
              <a:solidFill>
                <a:srgbClr val="000000"/>
              </a:solidFill>
            </a:endParaRPr>
          </a:p>
        </p:txBody>
      </p:sp>
      <p:sp>
        <p:nvSpPr>
          <p:cNvPr id="4105"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altLang="es-PA" smtClean="0"/>
              <a:t>Haga clic para cambiar el estilo de título	</a:t>
            </a:r>
          </a:p>
        </p:txBody>
      </p:sp>
      <p:sp>
        <p:nvSpPr>
          <p:cNvPr id="4106"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PA" smtClean="0"/>
              <a:t>Haga clic para modificar el estilo de texto del patrón</a:t>
            </a:r>
          </a:p>
          <a:p>
            <a:pPr lvl="1"/>
            <a:r>
              <a:rPr lang="es-ES" altLang="es-PA" smtClean="0"/>
              <a:t>Segundo nivel</a:t>
            </a:r>
          </a:p>
          <a:p>
            <a:pPr lvl="2"/>
            <a:r>
              <a:rPr lang="es-ES" altLang="es-PA" smtClean="0"/>
              <a:t>Tercer nivel</a:t>
            </a:r>
          </a:p>
          <a:p>
            <a:pPr lvl="3"/>
            <a:r>
              <a:rPr lang="es-ES" altLang="es-PA" smtClean="0"/>
              <a:t>Cuarto nivel</a:t>
            </a:r>
          </a:p>
          <a:p>
            <a:pPr lvl="4"/>
            <a:r>
              <a:rPr lang="es-ES" altLang="es-PA" smtClean="0"/>
              <a:t>Quinto nivel</a:t>
            </a:r>
          </a:p>
        </p:txBody>
      </p:sp>
      <p:sp>
        <p:nvSpPr>
          <p:cNvPr id="4107"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defTabSz="914400" fontAlgn="base">
              <a:spcBef>
                <a:spcPct val="0"/>
              </a:spcBef>
              <a:spcAft>
                <a:spcPct val="0"/>
              </a:spcAft>
            </a:pPr>
            <a:endParaRPr lang="es-ES" altLang="es-PA" smtClean="0">
              <a:solidFill>
                <a:srgbClr val="000000"/>
              </a:solidFill>
            </a:endParaRPr>
          </a:p>
        </p:txBody>
      </p:sp>
      <p:sp>
        <p:nvSpPr>
          <p:cNvPr id="4108"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defTabSz="914400" fontAlgn="base">
              <a:spcBef>
                <a:spcPct val="0"/>
              </a:spcBef>
              <a:spcAft>
                <a:spcPct val="0"/>
              </a:spcAft>
            </a:pPr>
            <a:endParaRPr lang="es-ES" altLang="es-PA" smtClean="0">
              <a:solidFill>
                <a:srgbClr val="000000"/>
              </a:solidFill>
            </a:endParaRPr>
          </a:p>
        </p:txBody>
      </p:sp>
      <p:sp>
        <p:nvSpPr>
          <p:cNvPr id="4109"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defTabSz="914400" fontAlgn="base">
              <a:spcBef>
                <a:spcPct val="0"/>
              </a:spcBef>
              <a:spcAft>
                <a:spcPct val="0"/>
              </a:spcAft>
            </a:pPr>
            <a:fld id="{C9CDF891-1C93-48E4-9655-62A6E6F88BD2}" type="slidenum">
              <a:rPr lang="es-ES" altLang="es-PA" smtClean="0">
                <a:solidFill>
                  <a:srgbClr val="000000"/>
                </a:solidFill>
              </a:rPr>
              <a:pPr defTabSz="914400" fontAlgn="base">
                <a:spcBef>
                  <a:spcPct val="0"/>
                </a:spcBef>
                <a:spcAft>
                  <a:spcPct val="0"/>
                </a:spcAft>
              </a:pPr>
              <a:t>‹Nº›</a:t>
            </a:fld>
            <a:endParaRPr lang="es-ES" altLang="es-PA" smtClean="0">
              <a:solidFill>
                <a:srgbClr val="000000"/>
              </a:solidFill>
            </a:endParaRPr>
          </a:p>
        </p:txBody>
      </p:sp>
    </p:spTree>
    <p:extLst>
      <p:ext uri="{BB962C8B-B14F-4D97-AF65-F5344CB8AC3E}">
        <p14:creationId xmlns:p14="http://schemas.microsoft.com/office/powerpoint/2010/main" val="15729359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5960" y="2571974"/>
            <a:ext cx="8027894" cy="1462088"/>
          </a:xfrm>
        </p:spPr>
        <p:txBody>
          <a:bodyPr/>
          <a:lstStyle/>
          <a:p>
            <a:r>
              <a:rPr lang="es-PA" dirty="0" smtClean="0"/>
              <a:t>SISTEMA AUTOMATIZADO DE VIGILANCIA EPIDEMIOLÓGICA</a:t>
            </a:r>
            <a:endParaRPr lang="es-PA" dirty="0"/>
          </a:p>
        </p:txBody>
      </p:sp>
      <p:pic>
        <p:nvPicPr>
          <p:cNvPr id="4102"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4591049"/>
            <a:ext cx="66865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65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4000" dirty="0" smtClean="0"/>
              <a:t>OBJETIVOS DE UN SISTEMA DE VIGILANCIA</a:t>
            </a:r>
            <a:endParaRPr lang="es-PA" sz="4000" dirty="0"/>
          </a:p>
        </p:txBody>
      </p:sp>
      <p:sp>
        <p:nvSpPr>
          <p:cNvPr id="3" name="Marcador de contenido 2"/>
          <p:cNvSpPr>
            <a:spLocks noGrp="1"/>
          </p:cNvSpPr>
          <p:nvPr>
            <p:ph idx="1"/>
          </p:nvPr>
        </p:nvSpPr>
        <p:spPr>
          <a:xfrm>
            <a:off x="1010247" y="2262411"/>
            <a:ext cx="10363200" cy="4114800"/>
          </a:xfrm>
        </p:spPr>
        <p:txBody>
          <a:bodyPr/>
          <a:lstStyle/>
          <a:p>
            <a:pPr algn="just"/>
            <a:r>
              <a:rPr lang="es-PA" sz="2000" dirty="0"/>
              <a:t>Generar alerta y respuesta temprana y oportuna a eventos de alto potencial epidémico que pudieran desencadenar emergencias de Salud Pública. </a:t>
            </a:r>
            <a:endParaRPr lang="es-PA" sz="2000" dirty="0" smtClean="0"/>
          </a:p>
          <a:p>
            <a:pPr algn="just"/>
            <a:r>
              <a:rPr lang="es-PA" sz="2000" dirty="0" smtClean="0"/>
              <a:t>Identificar</a:t>
            </a:r>
            <a:r>
              <a:rPr lang="es-PA" sz="2000" dirty="0"/>
              <a:t>,  notificar,  investigar,  analizar,  confirmar  y  controlar  oportunamente   casos  de </a:t>
            </a:r>
            <a:r>
              <a:rPr lang="es-PA" sz="2000" dirty="0" smtClean="0"/>
              <a:t>enfermedades </a:t>
            </a:r>
            <a:r>
              <a:rPr lang="es-PA" sz="2000" dirty="0"/>
              <a:t>que están bajo estrategias de control y eliminación; e identificar nuevas intervenciones para desarrollar acciones de control oportuno, promoción y prevención en la instancia </a:t>
            </a:r>
            <a:r>
              <a:rPr lang="es-PA" sz="2000" dirty="0" smtClean="0"/>
              <a:t>correspondiente</a:t>
            </a:r>
            <a:r>
              <a:rPr lang="es-PA" sz="2000" dirty="0"/>
              <a:t>. </a:t>
            </a:r>
            <a:endParaRPr lang="es-PA" sz="2000" dirty="0" smtClean="0"/>
          </a:p>
          <a:p>
            <a:pPr algn="just"/>
            <a:r>
              <a:rPr lang="es-PA" sz="2000" dirty="0" smtClean="0"/>
              <a:t>Obtener </a:t>
            </a:r>
            <a:r>
              <a:rPr lang="es-PA" sz="2000" dirty="0"/>
              <a:t>información epidemiológica oportuna y de calidad de la morbilidad y mortalidad </a:t>
            </a:r>
            <a:r>
              <a:rPr lang="es-PA" sz="2000" dirty="0" smtClean="0"/>
              <a:t>hospitalaria </a:t>
            </a:r>
            <a:r>
              <a:rPr lang="es-PA" sz="2000" dirty="0"/>
              <a:t>que oriente a implementar medidas de prevención y control que se requieran en la atención de los padecimientos. </a:t>
            </a:r>
            <a:endParaRPr lang="es-PA" sz="2000" dirty="0" smtClean="0"/>
          </a:p>
          <a:p>
            <a:pPr algn="just"/>
            <a:r>
              <a:rPr lang="es-PA" sz="2000" dirty="0" smtClean="0"/>
              <a:t>Identificar</a:t>
            </a:r>
            <a:r>
              <a:rPr lang="es-PA" sz="2000" dirty="0"/>
              <a:t>,   notificar,  investigar,  analizar  la mortalidad general y los casos de muertes evitables para  establecer intervenciones a nivel de los servicios de salud</a:t>
            </a:r>
          </a:p>
        </p:txBody>
      </p:sp>
    </p:spTree>
    <p:extLst>
      <p:ext uri="{BB962C8B-B14F-4D97-AF65-F5344CB8AC3E}">
        <p14:creationId xmlns:p14="http://schemas.microsoft.com/office/powerpoint/2010/main" val="375482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3600" dirty="0" smtClean="0"/>
              <a:t>Atributos de los Sistemas de Vigilancia de la Salud</a:t>
            </a:r>
            <a:endParaRPr lang="es-PA" sz="3600" dirty="0"/>
          </a:p>
        </p:txBody>
      </p:sp>
      <p:sp>
        <p:nvSpPr>
          <p:cNvPr id="3" name="Marcador de contenido 2"/>
          <p:cNvSpPr>
            <a:spLocks noGrp="1"/>
          </p:cNvSpPr>
          <p:nvPr>
            <p:ph idx="1"/>
          </p:nvPr>
        </p:nvSpPr>
        <p:spPr>
          <a:xfrm>
            <a:off x="1534585" y="2487707"/>
            <a:ext cx="9618520" cy="3173506"/>
          </a:xfrm>
        </p:spPr>
        <p:txBody>
          <a:bodyPr>
            <a:normAutofit/>
          </a:bodyPr>
          <a:lstStyle/>
          <a:p>
            <a:endParaRPr lang="es-PA" dirty="0"/>
          </a:p>
          <a:p>
            <a:pPr algn="just"/>
            <a:r>
              <a:rPr lang="es-PA" sz="2000" b="1" dirty="0" smtClean="0"/>
              <a:t>Simplicidad</a:t>
            </a:r>
            <a:r>
              <a:rPr lang="es-PA" sz="2000" dirty="0"/>
              <a:t>: facilidad con que funciona un sistema de vigilancia. </a:t>
            </a:r>
            <a:endParaRPr lang="es-PA" sz="2000" dirty="0" smtClean="0"/>
          </a:p>
          <a:p>
            <a:pPr algn="just"/>
            <a:r>
              <a:rPr lang="es-PA" sz="2000" b="1" dirty="0" smtClean="0"/>
              <a:t>Sensibilidad</a:t>
            </a:r>
            <a:r>
              <a:rPr lang="es-PA" sz="2000" dirty="0"/>
              <a:t>: capacidad del sistema para detectar Brotes y </a:t>
            </a:r>
            <a:r>
              <a:rPr lang="es-PA" sz="2000" dirty="0" smtClean="0"/>
              <a:t>Epidemias. </a:t>
            </a:r>
          </a:p>
          <a:p>
            <a:pPr algn="just"/>
            <a:r>
              <a:rPr lang="es-PA" sz="2000" b="1" dirty="0" smtClean="0"/>
              <a:t>Representatividad</a:t>
            </a:r>
            <a:r>
              <a:rPr lang="es-PA" sz="2000" dirty="0"/>
              <a:t>: posibilidad de aplicar a la población las observaciones obtenidas de una muestra de la misma</a:t>
            </a:r>
            <a:r>
              <a:rPr lang="es-PA" sz="2000" dirty="0" smtClean="0"/>
              <a:t>.</a:t>
            </a:r>
          </a:p>
          <a:p>
            <a:pPr algn="just"/>
            <a:r>
              <a:rPr lang="es-PA" sz="2000" b="1" dirty="0" smtClean="0"/>
              <a:t>Oportunidad</a:t>
            </a:r>
            <a:r>
              <a:rPr lang="es-PA" sz="2000" dirty="0" smtClean="0"/>
              <a:t> </a:t>
            </a:r>
            <a:r>
              <a:rPr lang="es-PA" sz="2000" b="1" dirty="0"/>
              <a:t>de la información</a:t>
            </a:r>
            <a:r>
              <a:rPr lang="es-PA" sz="2000" dirty="0"/>
              <a:t>: está en relación con los tiempos requeridos para realizar intervenciones. </a:t>
            </a:r>
            <a:endParaRPr lang="es-PA" sz="2000" dirty="0" smtClean="0"/>
          </a:p>
          <a:p>
            <a:pPr algn="just"/>
            <a:endParaRPr lang="es-PA" sz="3600" dirty="0" smtClean="0"/>
          </a:p>
        </p:txBody>
      </p:sp>
    </p:spTree>
    <p:extLst>
      <p:ext uri="{BB962C8B-B14F-4D97-AF65-F5344CB8AC3E}">
        <p14:creationId xmlns:p14="http://schemas.microsoft.com/office/powerpoint/2010/main" val="78510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76917" y="2554941"/>
            <a:ext cx="9885280" cy="3577572"/>
          </a:xfrm>
        </p:spPr>
        <p:txBody>
          <a:bodyPr/>
          <a:lstStyle/>
          <a:p>
            <a:pPr algn="just"/>
            <a:r>
              <a:rPr lang="es-PA" sz="2000" b="1" dirty="0" smtClean="0"/>
              <a:t>Difusión</a:t>
            </a:r>
            <a:r>
              <a:rPr lang="es-PA" sz="2000" dirty="0" smtClean="0"/>
              <a:t> de la información por él generada: fundamental para la prevención y control; estimula a mejorar la recolección de datos en los niveles locales (retroalimentación) y sirve de fuente de datos de otras investigaciones. </a:t>
            </a:r>
          </a:p>
          <a:p>
            <a:pPr algn="just"/>
            <a:r>
              <a:rPr lang="es-PA" sz="2000" b="1" dirty="0" smtClean="0"/>
              <a:t>Aceptabilidad</a:t>
            </a:r>
            <a:r>
              <a:rPr lang="es-PA" sz="2000" dirty="0" smtClean="0"/>
              <a:t>: hace referencia a la actitud que los trabajadores de Salud puedan tener en relación a las tareas de vigilancia, y el grado de participación que la población pueda mostrar ante diferentes Estudios Epidemiológicos. </a:t>
            </a:r>
          </a:p>
          <a:p>
            <a:pPr algn="just"/>
            <a:r>
              <a:rPr lang="es-PA" sz="2000" b="1" dirty="0" smtClean="0"/>
              <a:t>Adaptabilidad</a:t>
            </a:r>
            <a:r>
              <a:rPr lang="es-PA" sz="2000" dirty="0" smtClean="0"/>
              <a:t> capacidad de adaptarse a nuevos requerimientos. </a:t>
            </a:r>
          </a:p>
          <a:p>
            <a:pPr algn="just"/>
            <a:r>
              <a:rPr lang="es-PA" sz="2000" b="1" dirty="0" smtClean="0"/>
              <a:t>Predicción</a:t>
            </a:r>
            <a:r>
              <a:rPr lang="es-PA" sz="2000" dirty="0" smtClean="0"/>
              <a:t> </a:t>
            </a:r>
            <a:r>
              <a:rPr lang="es-PA" sz="2000" b="1" dirty="0" smtClean="0"/>
              <a:t>positiva</a:t>
            </a:r>
            <a:r>
              <a:rPr lang="es-PA" sz="2000" dirty="0" smtClean="0"/>
              <a:t>: capacidad del sistema de captar verdaderos casos positivos entre los casos notificados. Refleja la sensibilidad del sistema y especificidad del diagnóstico del caso definido y depende de su prevalencia.</a:t>
            </a:r>
          </a:p>
          <a:p>
            <a:pPr marL="0" indent="0">
              <a:buNone/>
            </a:pPr>
            <a:endParaRPr lang="es-PA" dirty="0"/>
          </a:p>
        </p:txBody>
      </p:sp>
      <p:sp>
        <p:nvSpPr>
          <p:cNvPr id="4" name="Título 1"/>
          <p:cNvSpPr>
            <a:spLocks noGrp="1"/>
          </p:cNvSpPr>
          <p:nvPr>
            <p:ph type="title"/>
          </p:nvPr>
        </p:nvSpPr>
        <p:spPr>
          <a:xfrm>
            <a:off x="1534585" y="214314"/>
            <a:ext cx="10366062" cy="1462087"/>
          </a:xfrm>
        </p:spPr>
        <p:txBody>
          <a:bodyPr/>
          <a:lstStyle/>
          <a:p>
            <a:r>
              <a:rPr lang="es-PA" sz="3600" dirty="0" smtClean="0"/>
              <a:t>Atributos de los Sistemas de Vigilancia de la Salud</a:t>
            </a:r>
            <a:endParaRPr lang="es-PA" sz="3600" dirty="0"/>
          </a:p>
        </p:txBody>
      </p:sp>
    </p:spTree>
    <p:extLst>
      <p:ext uri="{BB962C8B-B14F-4D97-AF65-F5344CB8AC3E}">
        <p14:creationId xmlns:p14="http://schemas.microsoft.com/office/powerpoint/2010/main" val="95541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4000" dirty="0" smtClean="0"/>
              <a:t>PROPÓSITO</a:t>
            </a:r>
            <a:endParaRPr lang="es-PA" sz="4000" dirty="0"/>
          </a:p>
        </p:txBody>
      </p:sp>
      <p:sp>
        <p:nvSpPr>
          <p:cNvPr id="3" name="Marcador de contenido 2"/>
          <p:cNvSpPr>
            <a:spLocks noGrp="1"/>
          </p:cNvSpPr>
          <p:nvPr>
            <p:ph idx="1"/>
          </p:nvPr>
        </p:nvSpPr>
        <p:spPr>
          <a:xfrm>
            <a:off x="1576917" y="2017713"/>
            <a:ext cx="4623161" cy="4114800"/>
          </a:xfrm>
        </p:spPr>
        <p:txBody>
          <a:bodyPr/>
          <a:lstStyle/>
          <a:p>
            <a:pPr algn="just"/>
            <a:r>
              <a:rPr lang="es-PA" sz="2000" dirty="0"/>
              <a:t>El propósito de un Sistema de Vigilancia </a:t>
            </a:r>
            <a:r>
              <a:rPr lang="es-PA" sz="2000" dirty="0" smtClean="0"/>
              <a:t>epidemiológica es </a:t>
            </a:r>
            <a:r>
              <a:rPr lang="es-PA" sz="2000" dirty="0"/>
              <a:t>minimizar los efectos negativos de los agentes de riesgo en las personas que por razones de su ocupación se ven expuestas a la probabilidad de enfermar o morir y contribuir al desarrollo de mejores condiciones de salud en la empresa, de la comunidad a la que pertenece, sus familias y al sistema general de seguridad social del país.</a:t>
            </a:r>
          </a:p>
          <a:p>
            <a:pPr algn="just"/>
            <a:endParaRPr lang="es-PA" sz="2000" dirty="0"/>
          </a:p>
        </p:txBody>
      </p:sp>
      <p:pic>
        <p:nvPicPr>
          <p:cNvPr id="1026" name="Picture 2" descr="Resultado de imagen de vigilancia epidemiolog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540" y="1676400"/>
            <a:ext cx="4640580" cy="367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09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2711" y="985279"/>
            <a:ext cx="10390716" cy="1462087"/>
          </a:xfrm>
        </p:spPr>
        <p:txBody>
          <a:bodyPr/>
          <a:lstStyle/>
          <a:p>
            <a:r>
              <a:rPr lang="es-PA" dirty="0" smtClean="0"/>
              <a:t>¿Qué hacemos con la vigilancia epidemiológica?</a:t>
            </a:r>
            <a:endParaRPr lang="es-PA" dirty="0"/>
          </a:p>
        </p:txBody>
      </p:sp>
      <p:graphicFrame>
        <p:nvGraphicFramePr>
          <p:cNvPr id="4" name="Diagrama 3"/>
          <p:cNvGraphicFramePr/>
          <p:nvPr>
            <p:extLst/>
          </p:nvPr>
        </p:nvGraphicFramePr>
        <p:xfrm>
          <a:off x="1169894" y="2447366"/>
          <a:ext cx="968188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2779" y="107576"/>
            <a:ext cx="1886128" cy="1911501"/>
          </a:xfrm>
          <a:prstGeom prst="rect">
            <a:avLst/>
          </a:prstGeom>
        </p:spPr>
      </p:pic>
    </p:spTree>
    <p:extLst>
      <p:ext uri="{BB962C8B-B14F-4D97-AF65-F5344CB8AC3E}">
        <p14:creationId xmlns:p14="http://schemas.microsoft.com/office/powerpoint/2010/main" val="1712276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A" sz="4000" dirty="0" smtClean="0"/>
              <a:t>TIPOS DE VIGILANCIA </a:t>
            </a:r>
            <a:endParaRPr lang="es-PA"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32642762"/>
              </p:ext>
            </p:extLst>
          </p:nvPr>
        </p:nvGraphicFramePr>
        <p:xfrm>
          <a:off x="950087" y="2130448"/>
          <a:ext cx="1036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11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699825"/>
            <a:ext cx="9613861" cy="1080938"/>
          </a:xfrm>
        </p:spPr>
        <p:txBody>
          <a:bodyPr/>
          <a:lstStyle/>
          <a:p>
            <a:pPr algn="ctr"/>
            <a:r>
              <a:rPr lang="es-PA" dirty="0" smtClean="0"/>
              <a:t>CADENA DE ELEMENTOS </a:t>
            </a:r>
            <a:endParaRPr lang="es-PA" dirty="0"/>
          </a:p>
        </p:txBody>
      </p:sp>
      <p:sp>
        <p:nvSpPr>
          <p:cNvPr id="4" name="Text Box 3"/>
          <p:cNvSpPr txBox="1">
            <a:spLocks noChangeArrowheads="1"/>
          </p:cNvSpPr>
          <p:nvPr/>
        </p:nvSpPr>
        <p:spPr bwMode="auto">
          <a:xfrm>
            <a:off x="1371600" y="2150321"/>
            <a:ext cx="3429000" cy="8809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dirty="0"/>
              <a:t>Observación, distribución</a:t>
            </a:r>
          </a:p>
          <a:p>
            <a:pPr algn="ctr">
              <a:spcBef>
                <a:spcPct val="50000"/>
              </a:spcBef>
              <a:buFont typeface="Wingdings" panose="05000000000000000000" pitchFamily="2" charset="2"/>
              <a:buNone/>
            </a:pPr>
            <a:r>
              <a:rPr lang="es-MX" altLang="es-PA" sz="2000" b="1" dirty="0"/>
              <a:t>y ocurrencia</a:t>
            </a:r>
            <a:endParaRPr lang="es-ES" altLang="es-PA" sz="2000" b="1" dirty="0"/>
          </a:p>
        </p:txBody>
      </p:sp>
      <p:sp>
        <p:nvSpPr>
          <p:cNvPr id="5" name="Text Box 4"/>
          <p:cNvSpPr txBox="1">
            <a:spLocks noChangeArrowheads="1"/>
          </p:cNvSpPr>
          <p:nvPr/>
        </p:nvSpPr>
        <p:spPr bwMode="auto">
          <a:xfrm>
            <a:off x="1371600" y="4216400"/>
            <a:ext cx="3352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a:t>Recolección</a:t>
            </a:r>
            <a:endParaRPr lang="es-ES" altLang="es-PA" sz="2000" b="1"/>
          </a:p>
        </p:txBody>
      </p:sp>
      <p:sp>
        <p:nvSpPr>
          <p:cNvPr id="6" name="Text Box 5"/>
          <p:cNvSpPr txBox="1">
            <a:spLocks noChangeArrowheads="1"/>
          </p:cNvSpPr>
          <p:nvPr/>
        </p:nvSpPr>
        <p:spPr bwMode="auto">
          <a:xfrm>
            <a:off x="1409700" y="5962717"/>
            <a:ext cx="3352800" cy="414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a:t>Análisis</a:t>
            </a:r>
            <a:endParaRPr lang="es-ES" altLang="es-PA" sz="2000" b="1"/>
          </a:p>
        </p:txBody>
      </p:sp>
      <p:sp>
        <p:nvSpPr>
          <p:cNvPr id="7" name="Text Box 6"/>
          <p:cNvSpPr txBox="1">
            <a:spLocks noChangeArrowheads="1"/>
          </p:cNvSpPr>
          <p:nvPr/>
        </p:nvSpPr>
        <p:spPr bwMode="auto">
          <a:xfrm>
            <a:off x="7505700" y="2387618"/>
            <a:ext cx="2209800" cy="414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dirty="0"/>
              <a:t>Acción</a:t>
            </a:r>
            <a:endParaRPr lang="es-ES" altLang="es-PA" sz="2000" b="1" dirty="0"/>
          </a:p>
        </p:txBody>
      </p:sp>
      <p:sp>
        <p:nvSpPr>
          <p:cNvPr id="8" name="Text Box 7"/>
          <p:cNvSpPr txBox="1">
            <a:spLocks noChangeArrowheads="1"/>
          </p:cNvSpPr>
          <p:nvPr/>
        </p:nvSpPr>
        <p:spPr bwMode="auto">
          <a:xfrm>
            <a:off x="7429500" y="4303074"/>
            <a:ext cx="2362200" cy="414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a:t>Divulgación</a:t>
            </a:r>
            <a:endParaRPr lang="es-ES" altLang="es-PA" sz="2000" b="1"/>
          </a:p>
        </p:txBody>
      </p:sp>
      <p:sp>
        <p:nvSpPr>
          <p:cNvPr id="9" name="Text Box 8"/>
          <p:cNvSpPr txBox="1">
            <a:spLocks noChangeArrowheads="1"/>
          </p:cNvSpPr>
          <p:nvPr/>
        </p:nvSpPr>
        <p:spPr bwMode="auto">
          <a:xfrm>
            <a:off x="7505700" y="6005130"/>
            <a:ext cx="24384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anose="05000000000000000000" pitchFamily="2" charset="2"/>
              <a:buNone/>
            </a:pPr>
            <a:r>
              <a:rPr lang="es-MX" altLang="es-PA" sz="2000" b="1"/>
              <a:t>Interpretación</a:t>
            </a:r>
            <a:endParaRPr lang="es-ES" altLang="es-PA" sz="2000" b="1"/>
          </a:p>
        </p:txBody>
      </p:sp>
      <p:sp>
        <p:nvSpPr>
          <p:cNvPr id="10" name="AutoShape 12"/>
          <p:cNvSpPr>
            <a:spLocks noChangeArrowheads="1"/>
          </p:cNvSpPr>
          <p:nvPr/>
        </p:nvSpPr>
        <p:spPr bwMode="auto">
          <a:xfrm rot="5414185">
            <a:off x="2375640" y="3388667"/>
            <a:ext cx="891193" cy="4663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s-PA"/>
          </a:p>
        </p:txBody>
      </p:sp>
      <p:sp>
        <p:nvSpPr>
          <p:cNvPr id="11" name="AutoShape 13"/>
          <p:cNvSpPr>
            <a:spLocks noChangeArrowheads="1"/>
          </p:cNvSpPr>
          <p:nvPr/>
        </p:nvSpPr>
        <p:spPr bwMode="auto">
          <a:xfrm rot="5414185">
            <a:off x="2395030" y="5049067"/>
            <a:ext cx="1066800" cy="4663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PA"/>
          </a:p>
        </p:txBody>
      </p:sp>
      <p:sp>
        <p:nvSpPr>
          <p:cNvPr id="12" name="AutoShape 14"/>
          <p:cNvSpPr>
            <a:spLocks noChangeArrowheads="1"/>
          </p:cNvSpPr>
          <p:nvPr/>
        </p:nvSpPr>
        <p:spPr bwMode="auto">
          <a:xfrm rot="14185">
            <a:off x="5569888" y="5894028"/>
            <a:ext cx="1066800" cy="4663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PA"/>
          </a:p>
        </p:txBody>
      </p:sp>
      <p:sp>
        <p:nvSpPr>
          <p:cNvPr id="13" name="AutoShape 15"/>
          <p:cNvSpPr>
            <a:spLocks noChangeArrowheads="1"/>
          </p:cNvSpPr>
          <p:nvPr/>
        </p:nvSpPr>
        <p:spPr bwMode="auto">
          <a:xfrm rot="-5400851">
            <a:off x="8232196" y="5128192"/>
            <a:ext cx="1066800" cy="4663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PA"/>
          </a:p>
        </p:txBody>
      </p:sp>
      <p:sp>
        <p:nvSpPr>
          <p:cNvPr id="14" name="AutoShape 16"/>
          <p:cNvSpPr>
            <a:spLocks noChangeArrowheads="1"/>
          </p:cNvSpPr>
          <p:nvPr/>
        </p:nvSpPr>
        <p:spPr bwMode="auto">
          <a:xfrm rot="-5451076">
            <a:off x="8161300" y="3267060"/>
            <a:ext cx="10668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PA"/>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955" y="3468799"/>
            <a:ext cx="2133510" cy="1419754"/>
          </a:xfrm>
          <a:prstGeom prst="rect">
            <a:avLst/>
          </a:prstGeom>
        </p:spPr>
      </p:pic>
    </p:spTree>
    <p:extLst>
      <p:ext uri="{BB962C8B-B14F-4D97-AF65-F5344CB8AC3E}">
        <p14:creationId xmlns:p14="http://schemas.microsoft.com/office/powerpoint/2010/main" val="108490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3600" dirty="0" smtClean="0"/>
              <a:t>FUENTES DE LA VIGILANCIA EPIDEMIOLOGICA</a:t>
            </a:r>
            <a:endParaRPr lang="es-PA" sz="3600" dirty="0"/>
          </a:p>
        </p:txBody>
      </p:sp>
      <p:pic>
        <p:nvPicPr>
          <p:cNvPr id="2050" name="Picture 2" descr="Resultado de imagen de vigilancia epidemiologica"/>
          <p:cNvPicPr>
            <a:picLocks noChangeAspect="1" noChangeArrowheads="1"/>
          </p:cNvPicPr>
          <p:nvPr/>
        </p:nvPicPr>
        <p:blipFill rotWithShape="1">
          <a:blip r:embed="rId2">
            <a:extLst>
              <a:ext uri="{28A0092B-C50C-407E-A947-70E740481C1C}">
                <a14:useLocalDpi xmlns:a14="http://schemas.microsoft.com/office/drawing/2010/main" val="0"/>
              </a:ext>
            </a:extLst>
          </a:blip>
          <a:srcRect l="-752" t="14899" r="752"/>
          <a:stretch/>
        </p:blipFill>
        <p:spPr bwMode="auto">
          <a:xfrm>
            <a:off x="1534584" y="1676401"/>
            <a:ext cx="8843855" cy="474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01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A" dirty="0" smtClean="0"/>
              <a:t>COMPONENTES</a:t>
            </a:r>
            <a:endParaRPr lang="es-PA" dirty="0"/>
          </a:p>
        </p:txBody>
      </p:sp>
      <p:sp>
        <p:nvSpPr>
          <p:cNvPr id="3" name="Marcador de contenido 2"/>
          <p:cNvSpPr>
            <a:spLocks noGrp="1"/>
          </p:cNvSpPr>
          <p:nvPr>
            <p:ph idx="1"/>
          </p:nvPr>
        </p:nvSpPr>
        <p:spPr>
          <a:xfrm>
            <a:off x="1576917" y="2486525"/>
            <a:ext cx="9379841" cy="3645987"/>
          </a:xfrm>
        </p:spPr>
        <p:txBody>
          <a:bodyPr/>
          <a:lstStyle/>
          <a:p>
            <a:pPr marL="0" indent="0" algn="just">
              <a:buNone/>
            </a:pPr>
            <a:r>
              <a:rPr lang="es-PA" sz="2400" dirty="0" smtClean="0"/>
              <a:t>1. Vigilancia basada en indicadores: consiste en la recolección, análisis e interpretación de datos estructurados provenientes de sistemas de vigilancia existentes.</a:t>
            </a:r>
          </a:p>
          <a:p>
            <a:pPr marL="0" indent="0" algn="just">
              <a:buNone/>
            </a:pPr>
            <a:endParaRPr lang="es-PA" sz="2400" dirty="0" smtClean="0"/>
          </a:p>
          <a:p>
            <a:pPr marL="0" indent="0" algn="just">
              <a:buNone/>
            </a:pPr>
            <a:r>
              <a:rPr lang="es-PA" sz="2400" dirty="0" smtClean="0"/>
              <a:t>2. Vigilancia basada en eventos: es la captura, filtrado y verificación de la información sobre eventos que pueden tener una repercusión en salud pública, provenientes de diferentes fuentes oficiales y no oficiales</a:t>
            </a:r>
            <a:endParaRPr lang="es-PA" sz="2400" dirty="0"/>
          </a:p>
        </p:txBody>
      </p:sp>
    </p:spTree>
    <p:extLst>
      <p:ext uri="{BB962C8B-B14F-4D97-AF65-F5344CB8AC3E}">
        <p14:creationId xmlns:p14="http://schemas.microsoft.com/office/powerpoint/2010/main" val="2085921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2501" y="336884"/>
            <a:ext cx="10390716" cy="938464"/>
          </a:xfrm>
        </p:spPr>
        <p:txBody>
          <a:bodyPr/>
          <a:lstStyle/>
          <a:p>
            <a:r>
              <a:rPr lang="es-PA" dirty="0" smtClean="0"/>
              <a:t>Componentes</a:t>
            </a:r>
            <a:endParaRPr lang="es-PA"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856" y="1275348"/>
            <a:ext cx="9574307" cy="5173100"/>
          </a:xfrm>
          <a:prstGeom prst="rect">
            <a:avLst/>
          </a:prstGeom>
        </p:spPr>
      </p:pic>
    </p:spTree>
    <p:extLst>
      <p:ext uri="{BB962C8B-B14F-4D97-AF65-F5344CB8AC3E}">
        <p14:creationId xmlns:p14="http://schemas.microsoft.com/office/powerpoint/2010/main" val="351935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INTRODUCCIÓN </a:t>
            </a:r>
            <a:endParaRPr lang="es-PA" dirty="0"/>
          </a:p>
        </p:txBody>
      </p:sp>
      <p:sp>
        <p:nvSpPr>
          <p:cNvPr id="3" name="Marcador de contenido 2"/>
          <p:cNvSpPr>
            <a:spLocks noGrp="1"/>
          </p:cNvSpPr>
          <p:nvPr>
            <p:ph idx="1"/>
          </p:nvPr>
        </p:nvSpPr>
        <p:spPr>
          <a:xfrm>
            <a:off x="1321423" y="2528701"/>
            <a:ext cx="9073911" cy="3145958"/>
          </a:xfrm>
          <a:ln>
            <a:noFill/>
          </a:ln>
        </p:spPr>
        <p:txBody>
          <a:bodyPr/>
          <a:lstStyle/>
          <a:p>
            <a:pPr algn="just"/>
            <a:r>
              <a:rPr lang="es-PA" sz="2000" dirty="0"/>
              <a:t>La vigilancia epidemiológica es un proceso primordial para el </a:t>
            </a:r>
            <a:r>
              <a:rPr lang="es-PA" sz="2000" dirty="0" smtClean="0"/>
              <a:t>mejoramiento </a:t>
            </a:r>
            <a:r>
              <a:rPr lang="es-PA" sz="2000" dirty="0"/>
              <a:t>en la respuesta de los servicios de salud, dado que constituye la segunda función esencial de la salud pública, siendo una herramienta para difundir la información mediante la recolección, consolidación y el análisis para la acción de los diversos eventos de interés </a:t>
            </a:r>
            <a:r>
              <a:rPr lang="es-PA" sz="2000" dirty="0" smtClean="0"/>
              <a:t>epidemiológico </a:t>
            </a:r>
            <a:r>
              <a:rPr lang="es-PA" sz="2000" dirty="0"/>
              <a:t>y de salud pública. </a:t>
            </a:r>
            <a:endParaRPr lang="es-PA" sz="2000" dirty="0" smtClean="0"/>
          </a:p>
          <a:p>
            <a:pPr algn="just"/>
            <a:endParaRPr lang="es-PA" sz="2000" dirty="0" smtClean="0"/>
          </a:p>
          <a:p>
            <a:pPr algn="just"/>
            <a:r>
              <a:rPr lang="es-PA" sz="2000" dirty="0" smtClean="0"/>
              <a:t>De </a:t>
            </a:r>
            <a:r>
              <a:rPr lang="es-PA" sz="2000" dirty="0"/>
              <a:t>esta forma, la vigilancia epidemiológica proporciona los insumos básicos para el diseño y la aplicación de </a:t>
            </a:r>
            <a:r>
              <a:rPr lang="es-PA" sz="2000" dirty="0" smtClean="0"/>
              <a:t>medidas </a:t>
            </a:r>
            <a:r>
              <a:rPr lang="es-PA" sz="2000" dirty="0"/>
              <a:t>de intervención, ofreciendo un ámbito para profundizar y actualizar acciones de prevención y control.</a:t>
            </a:r>
          </a:p>
        </p:txBody>
      </p:sp>
    </p:spTree>
    <p:extLst>
      <p:ext uri="{BB962C8B-B14F-4D97-AF65-F5344CB8AC3E}">
        <p14:creationId xmlns:p14="http://schemas.microsoft.com/office/powerpoint/2010/main" val="2510221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A"/>
          </a:p>
        </p:txBody>
      </p:sp>
      <p:pic>
        <p:nvPicPr>
          <p:cNvPr id="4" name="Imagen 3"/>
          <p:cNvPicPr>
            <a:picLocks noChangeAspect="1"/>
          </p:cNvPicPr>
          <p:nvPr/>
        </p:nvPicPr>
        <p:blipFill rotWithShape="1">
          <a:blip r:embed="rId2"/>
          <a:srcRect l="10536" r="29818" b="4888"/>
          <a:stretch/>
        </p:blipFill>
        <p:spPr>
          <a:xfrm>
            <a:off x="656823" y="0"/>
            <a:ext cx="10985678" cy="6426558"/>
          </a:xfrm>
          <a:prstGeom prst="rect">
            <a:avLst/>
          </a:prstGeom>
        </p:spPr>
      </p:pic>
    </p:spTree>
    <p:extLst>
      <p:ext uri="{BB962C8B-B14F-4D97-AF65-F5344CB8AC3E}">
        <p14:creationId xmlns:p14="http://schemas.microsoft.com/office/powerpoint/2010/main" val="3075450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585" y="214315"/>
            <a:ext cx="10390716" cy="1196958"/>
          </a:xfrm>
        </p:spPr>
        <p:txBody>
          <a:bodyPr/>
          <a:lstStyle/>
          <a:p>
            <a:pPr algn="ctr"/>
            <a:r>
              <a:rPr lang="es-PA" dirty="0" smtClean="0"/>
              <a:t>ETAPAS</a:t>
            </a:r>
            <a:endParaRPr lang="es-PA"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3812679"/>
              </p:ext>
            </p:extLst>
          </p:nvPr>
        </p:nvGraphicFramePr>
        <p:xfrm>
          <a:off x="1242510" y="2452073"/>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65" y="2288381"/>
            <a:ext cx="2466975" cy="1847850"/>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1217" y="2017043"/>
            <a:ext cx="960824" cy="1357354"/>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7798" y="4350684"/>
            <a:ext cx="2085975" cy="2190750"/>
          </a:xfrm>
          <a:prstGeom prst="rect">
            <a:avLst/>
          </a:prstGeom>
        </p:spPr>
      </p:pic>
    </p:spTree>
    <p:extLst>
      <p:ext uri="{BB962C8B-B14F-4D97-AF65-F5344CB8AC3E}">
        <p14:creationId xmlns:p14="http://schemas.microsoft.com/office/powerpoint/2010/main" val="2478574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3600" dirty="0"/>
              <a:t>ESTRUCTURA DE LOS SISTEMAS DE VIGILANCIA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43245171"/>
              </p:ext>
            </p:extLst>
          </p:nvPr>
        </p:nvGraphicFramePr>
        <p:xfrm>
          <a:off x="1576388" y="2017713"/>
          <a:ext cx="1036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039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Los sistemas de vigilancia dependen</a:t>
            </a:r>
            <a:endParaRPr lang="es-PA" dirty="0"/>
          </a:p>
        </p:txBody>
      </p:sp>
      <p:sp>
        <p:nvSpPr>
          <p:cNvPr id="3" name="Marcador de contenido 2"/>
          <p:cNvSpPr>
            <a:spLocks noGrp="1"/>
          </p:cNvSpPr>
          <p:nvPr>
            <p:ph idx="1"/>
          </p:nvPr>
        </p:nvSpPr>
        <p:spPr>
          <a:xfrm>
            <a:off x="1627021" y="2506228"/>
            <a:ext cx="5512815" cy="2955120"/>
          </a:xfrm>
        </p:spPr>
        <p:txBody>
          <a:bodyPr/>
          <a:lstStyle/>
          <a:p>
            <a:r>
              <a:rPr lang="es-PA" sz="2000" dirty="0" smtClean="0"/>
              <a:t>Cobertura </a:t>
            </a:r>
          </a:p>
          <a:p>
            <a:r>
              <a:rPr lang="es-PA" sz="2000" dirty="0" smtClean="0"/>
              <a:t>Objetivos</a:t>
            </a:r>
          </a:p>
          <a:p>
            <a:r>
              <a:rPr lang="es-PA" sz="2000" dirty="0" smtClean="0"/>
              <a:t>Presupuestos</a:t>
            </a:r>
          </a:p>
          <a:p>
            <a:r>
              <a:rPr lang="es-PA" sz="2000" dirty="0" smtClean="0"/>
              <a:t>Organización de la localidad</a:t>
            </a:r>
          </a:p>
          <a:p>
            <a:r>
              <a:rPr lang="es-PA" sz="2000" dirty="0" smtClean="0"/>
              <a:t>Interés de organismos del gobierno u otras entidades</a:t>
            </a:r>
            <a:endParaRPr lang="es-PA" sz="2000" dirty="0"/>
          </a:p>
        </p:txBody>
      </p:sp>
      <p:pic>
        <p:nvPicPr>
          <p:cNvPr id="4" name="Picture 2" descr="Resultado de imagen de vigilancia epidemiolog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269" y="2315228"/>
            <a:ext cx="4640580" cy="367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46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MX" altLang="es-PA"/>
              <a:t>PROBLEMAS DE LA VIG. EPID.</a:t>
            </a:r>
            <a:endParaRPr lang="es-ES" altLang="es-PA"/>
          </a:p>
        </p:txBody>
      </p:sp>
      <p:sp>
        <p:nvSpPr>
          <p:cNvPr id="11267" name="Rectangle 3"/>
          <p:cNvSpPr>
            <a:spLocks noGrp="1" noChangeArrowheads="1"/>
          </p:cNvSpPr>
          <p:nvPr>
            <p:ph idx="1"/>
          </p:nvPr>
        </p:nvSpPr>
        <p:spPr>
          <a:xfrm>
            <a:off x="1576917" y="2530257"/>
            <a:ext cx="4949143" cy="3602255"/>
          </a:xfrm>
        </p:spPr>
        <p:txBody>
          <a:bodyPr/>
          <a:lstStyle/>
          <a:p>
            <a:r>
              <a:rPr lang="es-MX" altLang="es-PA" sz="2000" dirty="0"/>
              <a:t>I</a:t>
            </a:r>
            <a:r>
              <a:rPr lang="es-MX" altLang="es-PA" sz="2000" dirty="0" smtClean="0"/>
              <a:t>nformación heterogénea</a:t>
            </a:r>
          </a:p>
          <a:p>
            <a:r>
              <a:rPr lang="es-MX" altLang="es-PA" sz="2000" dirty="0"/>
              <a:t>I</a:t>
            </a:r>
            <a:r>
              <a:rPr lang="es-MX" altLang="es-PA" sz="2000" dirty="0" smtClean="0"/>
              <a:t>nformación extemporánea</a:t>
            </a:r>
          </a:p>
          <a:p>
            <a:r>
              <a:rPr lang="es-MX" altLang="es-PA" sz="2000" dirty="0"/>
              <a:t>I</a:t>
            </a:r>
            <a:r>
              <a:rPr lang="es-MX" altLang="es-PA" sz="2000" dirty="0" smtClean="0"/>
              <a:t>ntercambio deficiente</a:t>
            </a:r>
          </a:p>
          <a:p>
            <a:r>
              <a:rPr lang="es-MX" altLang="es-PA" sz="2000" dirty="0"/>
              <a:t>E</a:t>
            </a:r>
            <a:r>
              <a:rPr lang="es-MX" altLang="es-PA" sz="2000" dirty="0" smtClean="0"/>
              <a:t>scasa utilización para la toma de decisiones.</a:t>
            </a:r>
            <a:endParaRPr lang="es-ES" altLang="es-PA" sz="2000" dirty="0"/>
          </a:p>
        </p:txBody>
      </p:sp>
      <p:pic>
        <p:nvPicPr>
          <p:cNvPr id="4" name="Picture 2" descr="Resultado de imagen de vigilancia epidemiolog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372" y="2678482"/>
            <a:ext cx="4640580" cy="367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43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t="7672" b="30123"/>
          <a:stretch/>
        </p:blipFill>
        <p:spPr bwMode="auto">
          <a:xfrm>
            <a:off x="200722" y="2498975"/>
            <a:ext cx="5285678" cy="3803223"/>
          </a:xfrm>
          <a:prstGeom prst="rect">
            <a:avLst/>
          </a:prstGeom>
          <a:noFill/>
          <a:ln w="9525">
            <a:noFill/>
            <a:miter lim="800000"/>
            <a:headEnd/>
            <a:tailEnd/>
          </a:ln>
        </p:spPr>
      </p:pic>
      <p:pic>
        <p:nvPicPr>
          <p:cNvPr id="5" name="Imagen 4"/>
          <p:cNvPicPr/>
          <p:nvPr/>
        </p:nvPicPr>
        <p:blipFill rotWithShape="1">
          <a:blip r:embed="rId3"/>
          <a:srcRect t="6815" r="15951" b="5126"/>
          <a:stretch/>
        </p:blipFill>
        <p:spPr bwMode="auto">
          <a:xfrm>
            <a:off x="5486400" y="2505892"/>
            <a:ext cx="5927384" cy="3796306"/>
          </a:xfrm>
          <a:prstGeom prst="rect">
            <a:avLst/>
          </a:prstGeom>
          <a:noFill/>
          <a:ln w="9525">
            <a:noFill/>
            <a:miter lim="800000"/>
            <a:headEnd/>
            <a:tailEnd/>
          </a:ln>
        </p:spPr>
      </p:pic>
      <p:sp>
        <p:nvSpPr>
          <p:cNvPr id="2" name="Título 1"/>
          <p:cNvSpPr>
            <a:spLocks noGrp="1"/>
          </p:cNvSpPr>
          <p:nvPr>
            <p:ph type="title"/>
          </p:nvPr>
        </p:nvSpPr>
        <p:spPr/>
        <p:txBody>
          <a:bodyPr/>
          <a:lstStyle/>
          <a:p>
            <a:r>
              <a:rPr lang="es-PA" dirty="0" smtClean="0"/>
              <a:t>SISTEMA DE VIGILANCIA EN PANAMÁ</a:t>
            </a:r>
            <a:endParaRPr lang="es-PA" dirty="0"/>
          </a:p>
        </p:txBody>
      </p:sp>
    </p:spTree>
    <p:extLst>
      <p:ext uri="{BB962C8B-B14F-4D97-AF65-F5344CB8AC3E}">
        <p14:creationId xmlns:p14="http://schemas.microsoft.com/office/powerpoint/2010/main" val="2811417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4450" y="2309979"/>
            <a:ext cx="10480738" cy="4252186"/>
          </a:xfrm>
        </p:spPr>
        <p:txBody>
          <a:bodyPr>
            <a:normAutofit fontScale="62500" lnSpcReduction="20000"/>
          </a:bodyPr>
          <a:lstStyle/>
          <a:p>
            <a:pPr algn="just"/>
            <a:r>
              <a:rPr lang="es-PA" dirty="0">
                <a:effectLst/>
              </a:rPr>
              <a:t>Se puede señalar que la vigilancia epidemiológica es aquella herramienta que nos permite paso a paso tomar diversas variables de estudio de casos- enfermedades y poder estudiarla y evaluarla en largo tiempo.</a:t>
            </a:r>
          </a:p>
          <a:p>
            <a:pPr algn="just"/>
            <a:r>
              <a:rPr lang="es-PA" dirty="0">
                <a:effectLst/>
              </a:rPr>
              <a:t>Permite priorizar las deficiencias de salud con el fin de permitir utilizar los </a:t>
            </a:r>
            <a:r>
              <a:rPr lang="es-PA" dirty="0" smtClean="0">
                <a:effectLst/>
              </a:rPr>
              <a:t>recursos</a:t>
            </a:r>
            <a:r>
              <a:rPr lang="es-PA" dirty="0">
                <a:effectLst/>
              </a:rPr>
              <a:t> en los casos que mayormente atañen contra la población, permitiendo ser útil durante la toma de decisiones, la ejecución y la evaluación de dichas enfermedades.</a:t>
            </a:r>
          </a:p>
          <a:p>
            <a:pPr algn="just"/>
            <a:r>
              <a:rPr lang="es-PA" dirty="0">
                <a:effectLst/>
              </a:rPr>
              <a:t>La vigilancia epidemiológica se adapta fácilmente en forma de diversos sistemas con el fin de facilitar la recolección de datos y/o variables a estudiar en las diferentes instituciones, valiéndose de diversos métodos para la obtención, lo cual la hace muy versátil</a:t>
            </a:r>
          </a:p>
          <a:p>
            <a:pPr algn="just"/>
            <a:r>
              <a:rPr lang="es-PA" dirty="0">
                <a:effectLst/>
              </a:rPr>
              <a:t>Dicha herramienta es importante no solo por le control de enfermedades sino para determinar los diversos pasos a seguir en el momento de registrar y dar difusión debida a las autoridades encargadas del análisis de dichas enfermedades en sus diferentes esferas de acción</a:t>
            </a:r>
            <a:r>
              <a:rPr lang="es-PA" dirty="0" smtClean="0">
                <a:effectLst/>
              </a:rPr>
              <a:t>.</a:t>
            </a:r>
            <a:endParaRPr lang="es-PA"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4" y="783738"/>
            <a:ext cx="4433607" cy="1031615"/>
          </a:xfrm>
          <a:prstGeom prst="rect">
            <a:avLst/>
          </a:prstGeom>
        </p:spPr>
      </p:pic>
    </p:spTree>
    <p:extLst>
      <p:ext uri="{BB962C8B-B14F-4D97-AF65-F5344CB8AC3E}">
        <p14:creationId xmlns:p14="http://schemas.microsoft.com/office/powerpoint/2010/main" val="4241277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BIBLIOGRAFÍA</a:t>
            </a:r>
            <a:endParaRPr lang="es-PA" dirty="0"/>
          </a:p>
        </p:txBody>
      </p:sp>
      <p:sp>
        <p:nvSpPr>
          <p:cNvPr id="3" name="Marcador de contenido 2"/>
          <p:cNvSpPr>
            <a:spLocks noGrp="1"/>
          </p:cNvSpPr>
          <p:nvPr>
            <p:ph idx="1"/>
          </p:nvPr>
        </p:nvSpPr>
        <p:spPr>
          <a:xfrm>
            <a:off x="680321" y="2336873"/>
            <a:ext cx="10615208" cy="3599316"/>
          </a:xfrm>
        </p:spPr>
        <p:txBody>
          <a:bodyPr>
            <a:normAutofit fontScale="85000" lnSpcReduction="10000"/>
          </a:bodyPr>
          <a:lstStyle/>
          <a:p>
            <a:pPr algn="just"/>
            <a:r>
              <a:rPr lang="es-PA" dirty="0" smtClean="0">
                <a:effectLst/>
              </a:rPr>
              <a:t>Cortes </a:t>
            </a:r>
            <a:r>
              <a:rPr lang="es-PA" dirty="0">
                <a:effectLst/>
              </a:rPr>
              <a:t>García, Martha. Actividades de Inteligencia Epidemiológica. Revista Española 2012. Extraída el 09/08/2017</a:t>
            </a:r>
          </a:p>
          <a:p>
            <a:pPr algn="just"/>
            <a:r>
              <a:rPr lang="es-PA" dirty="0">
                <a:effectLst/>
              </a:rPr>
              <a:t>https://www.msssi.gob.es/profesionales/saludPublica/ccayes/inteligenciaepidemiologica/doc/ieCcaes2012.pdf</a:t>
            </a:r>
          </a:p>
          <a:p>
            <a:pPr algn="just"/>
            <a:r>
              <a:rPr lang="es-PA" dirty="0" smtClean="0">
                <a:effectLst/>
              </a:rPr>
              <a:t>OMS </a:t>
            </a:r>
            <a:r>
              <a:rPr lang="es-PA" dirty="0">
                <a:effectLst/>
              </a:rPr>
              <a:t>Y PAHO. Módulos de principio de epidemiología para el control de Enfermedades (MOPECE). 2012. Extraído el 09/08/2017</a:t>
            </a:r>
          </a:p>
          <a:p>
            <a:pPr algn="just"/>
            <a:r>
              <a:rPr lang="es-PA" dirty="0" err="1" smtClean="0">
                <a:effectLst/>
              </a:rPr>
              <a:t>Fossaert</a:t>
            </a:r>
            <a:r>
              <a:rPr lang="es-PA" dirty="0" smtClean="0">
                <a:effectLst/>
              </a:rPr>
              <a:t> </a:t>
            </a:r>
            <a:r>
              <a:rPr lang="es-PA" dirty="0">
                <a:effectLst/>
              </a:rPr>
              <a:t>H., </a:t>
            </a:r>
            <a:r>
              <a:rPr lang="es-PA" dirty="0" err="1">
                <a:effectLst/>
              </a:rPr>
              <a:t>Llopis</a:t>
            </a:r>
            <a:r>
              <a:rPr lang="es-PA" dirty="0">
                <a:effectLst/>
              </a:rPr>
              <a:t> A., Tigre C. Vigilancia epidemiologia. OMS 1974. </a:t>
            </a:r>
            <a:r>
              <a:rPr lang="es-PA" dirty="0" err="1">
                <a:effectLst/>
              </a:rPr>
              <a:t>Extraido</a:t>
            </a:r>
            <a:r>
              <a:rPr lang="es-PA" dirty="0">
                <a:effectLst/>
              </a:rPr>
              <a:t> el </a:t>
            </a:r>
            <a:r>
              <a:rPr lang="es-PA" dirty="0" smtClean="0">
                <a:effectLst/>
              </a:rPr>
              <a:t>09/08/2017</a:t>
            </a:r>
            <a:endParaRPr lang="es-PA" dirty="0">
              <a:effectLst/>
            </a:endParaRPr>
          </a:p>
        </p:txBody>
      </p:sp>
    </p:spTree>
    <p:extLst>
      <p:ext uri="{BB962C8B-B14F-4D97-AF65-F5344CB8AC3E}">
        <p14:creationId xmlns:p14="http://schemas.microsoft.com/office/powerpoint/2010/main" val="318509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ANTECEDENTES </a:t>
            </a:r>
            <a:endParaRPr lang="es-PA"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63938124"/>
              </p:ext>
            </p:extLst>
          </p:nvPr>
        </p:nvGraphicFramePr>
        <p:xfrm>
          <a:off x="364344" y="1676401"/>
          <a:ext cx="11448223" cy="4582160"/>
        </p:xfrm>
        <a:graphic>
          <a:graphicData uri="http://schemas.openxmlformats.org/drawingml/2006/table">
            <a:tbl>
              <a:tblPr firstRow="1" bandRow="1">
                <a:tableStyleId>{5C22544A-7EE6-4342-B048-85BDC9FD1C3A}</a:tableStyleId>
              </a:tblPr>
              <a:tblGrid>
                <a:gridCol w="938032"/>
                <a:gridCol w="10510191"/>
              </a:tblGrid>
              <a:tr h="370840">
                <a:tc>
                  <a:txBody>
                    <a:bodyPr/>
                    <a:lstStyle/>
                    <a:p>
                      <a:r>
                        <a:rPr lang="es-PA" dirty="0" smtClean="0"/>
                        <a:t>XIV</a:t>
                      </a:r>
                      <a:endParaRPr lang="es-PA" dirty="0"/>
                    </a:p>
                  </a:txBody>
                  <a:tcPr/>
                </a:tc>
                <a:tc>
                  <a:txBody>
                    <a:bodyPr/>
                    <a:lstStyle/>
                    <a:p>
                      <a:r>
                        <a:rPr lang="es-PA" dirty="0" smtClean="0"/>
                        <a:t>La República de Venecia asignó a tres guardianes de la salud pública para detectar casos de peste y detener por cuarenta días a los barcos con personas infectadas a bordo, con el fin de evitar la diseminación de la epidemia: se establece el concepto de “cuarentena”.</a:t>
                      </a:r>
                    </a:p>
                    <a:p>
                      <a:endParaRPr lang="es-PA" dirty="0"/>
                    </a:p>
                  </a:txBody>
                  <a:tcPr/>
                </a:tc>
              </a:tr>
              <a:tr h="370840">
                <a:tc>
                  <a:txBody>
                    <a:bodyPr/>
                    <a:lstStyle/>
                    <a:p>
                      <a:r>
                        <a:rPr lang="es-PA" dirty="0" smtClean="0"/>
                        <a:t>XVI</a:t>
                      </a:r>
                      <a:endParaRPr lang="es-PA" dirty="0"/>
                    </a:p>
                  </a:txBody>
                  <a:tcPr/>
                </a:tc>
                <a:tc>
                  <a:txBody>
                    <a:bodyPr/>
                    <a:lstStyle/>
                    <a:p>
                      <a:r>
                        <a:rPr lang="es-PA" dirty="0" smtClean="0"/>
                        <a:t>Primeros registros de estadísticas de mortalidad, con uso exclusivamente censal.</a:t>
                      </a:r>
                      <a:endParaRPr lang="es-PA"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smtClean="0"/>
                        <a:t>XVII</a:t>
                      </a:r>
                    </a:p>
                    <a:p>
                      <a:endParaRPr lang="es-PA" dirty="0"/>
                    </a:p>
                  </a:txBody>
                  <a:tcPr/>
                </a:tc>
                <a:tc>
                  <a:txBody>
                    <a:bodyPr/>
                    <a:lstStyle/>
                    <a:p>
                      <a:pPr algn="just"/>
                      <a:r>
                        <a:rPr lang="es-PA" dirty="0" smtClean="0"/>
                        <a:t>Recuento y reporte sistemático de inhumaciones y causas de muerte, con el fin de obtener información periódica sobre la frecuencia y distribución de la peste en Londres, la cual se publicaba en un “Boletín de Mortalidad” semanal que era utilizado para realizar acciones de control. Este primer sistema ilustra los principios básicos de la vigilancia reconocidos actualmente.</a:t>
                      </a:r>
                      <a:endParaRPr lang="es-PA" dirty="0"/>
                    </a:p>
                  </a:txBody>
                  <a:tcPr/>
                </a:tc>
              </a:tr>
              <a:tr h="370840">
                <a:tc>
                  <a:txBody>
                    <a:bodyPr/>
                    <a:lstStyle/>
                    <a:p>
                      <a:r>
                        <a:rPr lang="es-PA" dirty="0" smtClean="0"/>
                        <a:t>XVIII</a:t>
                      </a:r>
                      <a:endParaRPr lang="es-PA" dirty="0"/>
                    </a:p>
                  </a:txBody>
                  <a:tcPr/>
                </a:tc>
                <a:tc>
                  <a:txBody>
                    <a:bodyPr/>
                    <a:lstStyle/>
                    <a:p>
                      <a:pPr algn="just"/>
                      <a:r>
                        <a:rPr lang="es-PA" dirty="0" smtClean="0"/>
                        <a:t>Se reconoció la vigilancia como parte integral de la provisión de salud a la población. </a:t>
                      </a:r>
                    </a:p>
                  </a:txBody>
                  <a:tcPr/>
                </a:tc>
              </a:tr>
              <a:tr h="370840">
                <a:tc>
                  <a:txBody>
                    <a:bodyPr/>
                    <a:lstStyle/>
                    <a:p>
                      <a:endParaRPr lang="es-PA" dirty="0" smtClean="0"/>
                    </a:p>
                    <a:p>
                      <a:r>
                        <a:rPr lang="es-PA" dirty="0" smtClean="0"/>
                        <a:t>XIX</a:t>
                      </a:r>
                      <a:endParaRPr lang="es-PA" dirty="0"/>
                    </a:p>
                  </a:txBody>
                  <a:tcPr/>
                </a:tc>
                <a:tc>
                  <a:txBody>
                    <a:bodyPr/>
                    <a:lstStyle/>
                    <a:p>
                      <a:pPr algn="just"/>
                      <a:r>
                        <a:rPr lang="es-PA" dirty="0" smtClean="0"/>
                        <a:t>Se incorporan nuevas condiciones de salud para la vigilancia; en Inglaterra se estableció la certificación médica universal de defunciones y William </a:t>
                      </a:r>
                      <a:r>
                        <a:rPr lang="es-PA" dirty="0" err="1" smtClean="0"/>
                        <a:t>Farr</a:t>
                      </a:r>
                      <a:r>
                        <a:rPr lang="es-PA" dirty="0" smtClean="0"/>
                        <a:t> (1838) fundó las bases para un sistema moderno de vigilancia. En EUA, Lemuel </a:t>
                      </a:r>
                      <a:r>
                        <a:rPr lang="es-PA" dirty="0" err="1" smtClean="0"/>
                        <a:t>Shattuck</a:t>
                      </a:r>
                      <a:r>
                        <a:rPr lang="es-PA" dirty="0" smtClean="0"/>
                        <a:t> (1850) recomendó la ejecución de un censo decenal, la estandarización de la nomenclatura de enfermedades y causas de muerte y la recolección de datos de salud por edad, sexo, ocupación, localidad y nivel socioeconómico.</a:t>
                      </a:r>
                      <a:endParaRPr lang="es-PA" dirty="0"/>
                    </a:p>
                  </a:txBody>
                  <a:tcPr/>
                </a:tc>
              </a:tr>
            </a:tbl>
          </a:graphicData>
        </a:graphic>
      </p:graphicFrame>
    </p:spTree>
    <p:extLst>
      <p:ext uri="{BB962C8B-B14F-4D97-AF65-F5344CB8AC3E}">
        <p14:creationId xmlns:p14="http://schemas.microsoft.com/office/powerpoint/2010/main" val="92791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ANTECEDENTES </a:t>
            </a:r>
            <a:endParaRPr lang="es-PA"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13108041"/>
              </p:ext>
            </p:extLst>
          </p:nvPr>
        </p:nvGraphicFramePr>
        <p:xfrm>
          <a:off x="364344" y="2189968"/>
          <a:ext cx="11448223" cy="2834640"/>
        </p:xfrm>
        <a:graphic>
          <a:graphicData uri="http://schemas.openxmlformats.org/drawingml/2006/table">
            <a:tbl>
              <a:tblPr firstRow="1" bandRow="1">
                <a:tableStyleId>{5C22544A-7EE6-4342-B048-85BDC9FD1C3A}</a:tableStyleId>
              </a:tblPr>
              <a:tblGrid>
                <a:gridCol w="938032"/>
                <a:gridCol w="10510191"/>
              </a:tblGrid>
              <a:tr h="370840">
                <a:tc>
                  <a:txBody>
                    <a:bodyPr/>
                    <a:lstStyle/>
                    <a:p>
                      <a:endParaRPr lang="es-PA" dirty="0" smtClean="0"/>
                    </a:p>
                    <a:p>
                      <a:endParaRPr lang="es-PA" dirty="0" smtClean="0"/>
                    </a:p>
                    <a:p>
                      <a:endParaRPr lang="es-PA" dirty="0" smtClean="0"/>
                    </a:p>
                    <a:p>
                      <a:endParaRPr lang="es-PA" dirty="0" smtClean="0"/>
                    </a:p>
                    <a:p>
                      <a:r>
                        <a:rPr lang="es-PA" b="0" dirty="0" smtClean="0"/>
                        <a:t>XX</a:t>
                      </a:r>
                      <a:endParaRPr lang="es-PA" b="0" dirty="0"/>
                    </a:p>
                  </a:txBody>
                  <a:tcPr/>
                </a:tc>
                <a:tc>
                  <a:txBody>
                    <a:bodyPr/>
                    <a:lstStyle/>
                    <a:p>
                      <a:endParaRPr lang="es-PA" dirty="0" smtClean="0"/>
                    </a:p>
                    <a:p>
                      <a:r>
                        <a:rPr lang="es-PA" b="0" dirty="0" smtClean="0"/>
                        <a:t>Alexander Langmuir (1963) promovió el concepto moderno de vigilancia, con énfasis en el monitoreo de las condiciones de salud en la población. </a:t>
                      </a:r>
                      <a:r>
                        <a:rPr lang="es-PA" b="0" dirty="0" err="1" smtClean="0"/>
                        <a:t>Karel</a:t>
                      </a:r>
                      <a:r>
                        <a:rPr lang="es-PA" b="0" dirty="0" smtClean="0"/>
                        <a:t> </a:t>
                      </a:r>
                      <a:r>
                        <a:rPr lang="es-PA" b="0" dirty="0" err="1" smtClean="0"/>
                        <a:t>Raska</a:t>
                      </a:r>
                      <a:r>
                        <a:rPr lang="es-PA" b="0" dirty="0" smtClean="0"/>
                        <a:t> (1965) lo desarrolló en Checoslovaquia e internacionalmente. La Organización Mundial de la Salud estableció en Ginebra la primera unidad de vigilancia epidemiológica (1965). Se utilizó la vigilancia como guía para los programas de erradicación de la viruela (1980). Desde 1970 la OMS expandió la vigilancia para incluir una gama más amplia de problemas de salud pública. El Centro de Control de Enfermedades (CDC) de EUA desarrolla el concepto amplio de vigilancia en salud pública (1992). Al final del siglo se reconoce a la vigilancia en salud pública como una de las funciones esenciales de la salud pública.</a:t>
                      </a:r>
                    </a:p>
                    <a:p>
                      <a:endParaRPr lang="es-PA" b="0" dirty="0"/>
                    </a:p>
                  </a:txBody>
                  <a:tcPr/>
                </a:tc>
              </a:tr>
            </a:tbl>
          </a:graphicData>
        </a:graphic>
      </p:graphicFrame>
    </p:spTree>
    <p:extLst>
      <p:ext uri="{BB962C8B-B14F-4D97-AF65-F5344CB8AC3E}">
        <p14:creationId xmlns:p14="http://schemas.microsoft.com/office/powerpoint/2010/main" val="56338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759" t="3125" r="14963" b="7473"/>
          <a:stretch/>
        </p:blipFill>
        <p:spPr>
          <a:xfrm>
            <a:off x="2882348" y="218661"/>
            <a:ext cx="9144000" cy="6261652"/>
          </a:xfrm>
          <a:prstGeom prst="rect">
            <a:avLst/>
          </a:prstGeom>
        </p:spPr>
      </p:pic>
    </p:spTree>
    <p:extLst>
      <p:ext uri="{BB962C8B-B14F-4D97-AF65-F5344CB8AC3E}">
        <p14:creationId xmlns:p14="http://schemas.microsoft.com/office/powerpoint/2010/main" val="194490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3600" dirty="0" smtClean="0"/>
              <a:t>SISTEMA DE VIGILANCIA-CONCEPTO</a:t>
            </a:r>
            <a:endParaRPr lang="es-PA" sz="3600" dirty="0"/>
          </a:p>
        </p:txBody>
      </p:sp>
      <p:sp>
        <p:nvSpPr>
          <p:cNvPr id="3" name="Marcador de contenido 2"/>
          <p:cNvSpPr>
            <a:spLocks noGrp="1"/>
          </p:cNvSpPr>
          <p:nvPr>
            <p:ph idx="1"/>
          </p:nvPr>
        </p:nvSpPr>
        <p:spPr>
          <a:xfrm>
            <a:off x="913840" y="2394463"/>
            <a:ext cx="10104221" cy="3599316"/>
          </a:xfrm>
        </p:spPr>
        <p:txBody>
          <a:bodyPr>
            <a:normAutofit fontScale="62500" lnSpcReduction="20000"/>
          </a:bodyPr>
          <a:lstStyle/>
          <a:p>
            <a:pPr algn="just">
              <a:defRPr/>
            </a:pPr>
            <a:r>
              <a:rPr lang="es-CO" b="1" dirty="0" smtClean="0"/>
              <a:t>Sistema: </a:t>
            </a:r>
            <a:r>
              <a:rPr lang="es-CO" dirty="0"/>
              <a:t>Conjunto de elementos interdependientes e integrados entre si formando un todo unitario cuyos actos o funciones se organizan para alcanzar un fin común a todos.</a:t>
            </a:r>
          </a:p>
          <a:p>
            <a:pPr algn="just">
              <a:defRPr/>
            </a:pPr>
            <a:r>
              <a:rPr lang="es-CO" b="1" dirty="0" smtClean="0"/>
              <a:t>Vigilancia: </a:t>
            </a:r>
            <a:r>
              <a:rPr lang="es-CO" dirty="0"/>
              <a:t>Fundamental para el control y prevención eficaces. Incluye la recolección, clasificación, análisis, interpretación y distribución de los datos relevantes y se integra estrechamente con la gestión de un programa de intervención en </a:t>
            </a:r>
            <a:r>
              <a:rPr lang="es-CO" dirty="0" smtClean="0"/>
              <a:t>salud</a:t>
            </a:r>
          </a:p>
          <a:p>
            <a:pPr marL="0" indent="0" algn="just">
              <a:buNone/>
              <a:defRPr/>
            </a:pPr>
            <a:endParaRPr lang="es-CO" dirty="0"/>
          </a:p>
          <a:p>
            <a:pPr marL="0" indent="0" algn="just">
              <a:buNone/>
              <a:defRPr/>
            </a:pPr>
            <a:r>
              <a:rPr lang="es-CO" dirty="0" smtClean="0"/>
              <a:t>Según Cárdenas y Spena (2010), se define como el conjunto de actividades que permiten la información indispensable para conocer en todo momento la conducta o historia natural de la enfermedad (o los problemas o eventos de salud, detectar o prever cualquier cambio que pueda ocurrir, con el fin de recomendar oportunamente las medidas indicadas que lleven a la prevención y el control de la enfermedad.</a:t>
            </a:r>
            <a:endParaRPr lang="es-CO" dirty="0"/>
          </a:p>
          <a:p>
            <a:endParaRPr lang="es-PA" dirty="0"/>
          </a:p>
        </p:txBody>
      </p:sp>
    </p:spTree>
    <p:extLst>
      <p:ext uri="{BB962C8B-B14F-4D97-AF65-F5344CB8AC3E}">
        <p14:creationId xmlns:p14="http://schemas.microsoft.com/office/powerpoint/2010/main" val="317085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SISTEMAS DE INFORMACIÓN EN SALUD</a:t>
            </a:r>
            <a:endParaRPr lang="es-PA" dirty="0"/>
          </a:p>
        </p:txBody>
      </p:sp>
      <p:sp>
        <p:nvSpPr>
          <p:cNvPr id="3" name="Marcador de contenido 2"/>
          <p:cNvSpPr>
            <a:spLocks noGrp="1"/>
          </p:cNvSpPr>
          <p:nvPr>
            <p:ph idx="1"/>
          </p:nvPr>
        </p:nvSpPr>
        <p:spPr>
          <a:xfrm>
            <a:off x="641685" y="2919663"/>
            <a:ext cx="5791200" cy="1812758"/>
          </a:xfrm>
          <a:ln>
            <a:solidFill>
              <a:schemeClr val="accent3">
                <a:lumMod val="75000"/>
              </a:schemeClr>
            </a:solidFill>
          </a:ln>
        </p:spPr>
        <p:txBody>
          <a:bodyPr/>
          <a:lstStyle/>
          <a:p>
            <a:pPr algn="just"/>
            <a:r>
              <a:rPr lang="es-PA" sz="2000" dirty="0" smtClean="0"/>
              <a:t>Conjunto de componentes y procedimientos organizados con el objetivo de generar la información que mejore las decisiones para la gestión en salud en todos los niveles de salud. </a:t>
            </a:r>
          </a:p>
          <a:p>
            <a:pPr marL="0" indent="0" algn="just">
              <a:buNone/>
            </a:pPr>
            <a:r>
              <a:rPr lang="es-PA" sz="2000" dirty="0" smtClean="0"/>
              <a:t>			             </a:t>
            </a:r>
            <a:r>
              <a:rPr lang="es-PA" sz="2000" dirty="0" err="1" smtClean="0"/>
              <a:t>Lippeveld</a:t>
            </a:r>
            <a:r>
              <a:rPr lang="es-PA" sz="2000" dirty="0" smtClean="0"/>
              <a:t>, 2000</a:t>
            </a:r>
            <a:endParaRPr lang="es-PA" sz="2000" dirty="0"/>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046" y="2233864"/>
            <a:ext cx="4899859"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73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A" dirty="0" smtClean="0"/>
              <a:t>MARCO JURÍDICO</a:t>
            </a:r>
            <a:endParaRPr lang="es-PA" dirty="0"/>
          </a:p>
        </p:txBody>
      </p:sp>
      <p:sp>
        <p:nvSpPr>
          <p:cNvPr id="3" name="Marcador de contenido 2"/>
          <p:cNvSpPr>
            <a:spLocks noGrp="1"/>
          </p:cNvSpPr>
          <p:nvPr>
            <p:ph idx="1"/>
          </p:nvPr>
        </p:nvSpPr>
        <p:spPr>
          <a:xfrm>
            <a:off x="1576917" y="2017713"/>
            <a:ext cx="9748809" cy="4114800"/>
          </a:xfrm>
        </p:spPr>
        <p:txBody>
          <a:bodyPr/>
          <a:lstStyle/>
          <a:p>
            <a:pPr marL="0" indent="0" algn="just">
              <a:buNone/>
            </a:pPr>
            <a:endParaRPr lang="es-PA" sz="2000" dirty="0" smtClean="0"/>
          </a:p>
          <a:p>
            <a:pPr marL="0" indent="0" algn="just">
              <a:buNone/>
            </a:pPr>
            <a:r>
              <a:rPr lang="es-PA" sz="2000" dirty="0" smtClean="0"/>
              <a:t>Dentro de la jurisdicción en Panamá, las normas hablan de la lista de enfermedades que deben ser notificadas, cómo hacerlo, y las sanciones aplicables según sea el caso.</a:t>
            </a:r>
          </a:p>
          <a:p>
            <a:pPr algn="just"/>
            <a:r>
              <a:rPr lang="es-PA" sz="2000" dirty="0" smtClean="0"/>
              <a:t>Ley N° 66 de 1947 del Código Sanitario.</a:t>
            </a:r>
          </a:p>
          <a:p>
            <a:pPr algn="just"/>
            <a:r>
              <a:rPr lang="es-PA" sz="2000" dirty="0" smtClean="0"/>
              <a:t>Estatuto orgánico del Ministerio de Salud (decreto 75 del 27 de febrero de 1969, artículo 25.</a:t>
            </a:r>
          </a:p>
          <a:p>
            <a:pPr algn="just"/>
            <a:r>
              <a:rPr lang="es-PA" sz="2000" dirty="0" smtClean="0"/>
              <a:t>Decreto ejecutivo N° 1617 de 21 de Octubre de 2014.</a:t>
            </a:r>
            <a:r>
              <a:rPr lang="es-PA" sz="2000" dirty="0"/>
              <a:t> </a:t>
            </a:r>
            <a:r>
              <a:rPr lang="es-PA" sz="2000" dirty="0" smtClean="0"/>
              <a:t>“Que determina y categoriza los eventos de salud pública de notificación e investigación obligatoria, define los tipos de vigilancia, vigilancia laboratorial y se señalan los procedimientos para su realización”.</a:t>
            </a:r>
          </a:p>
        </p:txBody>
      </p:sp>
    </p:spTree>
    <p:extLst>
      <p:ext uri="{BB962C8B-B14F-4D97-AF65-F5344CB8AC3E}">
        <p14:creationId xmlns:p14="http://schemas.microsoft.com/office/powerpoint/2010/main" val="1264595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sz="4000" dirty="0" smtClean="0"/>
              <a:t>OBJETIVOS DE UN SISTEMA DE VIGILANCIA</a:t>
            </a:r>
            <a:endParaRPr lang="es-PA" sz="4000" dirty="0"/>
          </a:p>
        </p:txBody>
      </p:sp>
      <p:sp>
        <p:nvSpPr>
          <p:cNvPr id="3" name="Marcador de contenido 2"/>
          <p:cNvSpPr>
            <a:spLocks noGrp="1"/>
          </p:cNvSpPr>
          <p:nvPr>
            <p:ph idx="1"/>
          </p:nvPr>
        </p:nvSpPr>
        <p:spPr>
          <a:xfrm>
            <a:off x="1190551" y="2301049"/>
            <a:ext cx="5764041" cy="4114800"/>
          </a:xfrm>
        </p:spPr>
        <p:txBody>
          <a:bodyPr/>
          <a:lstStyle/>
          <a:p>
            <a:pPr algn="just"/>
            <a:r>
              <a:rPr lang="es-PA" sz="2000" dirty="0"/>
              <a:t>Identificar y analizar los eventos que afectan el estado de salud de las poblaciones, con la finalidad de generar  e intervenir oportunamente en su control, y así mismo, aportar conocimientos integrales para la planificación, ejecución y evaluación de las intervenciones de </a:t>
            </a:r>
            <a:r>
              <a:rPr lang="es-PA" sz="2000" dirty="0" smtClean="0"/>
              <a:t>salud.</a:t>
            </a:r>
            <a:endParaRPr lang="es-PA" sz="2000" dirty="0"/>
          </a:p>
        </p:txBody>
      </p:sp>
      <p:pic>
        <p:nvPicPr>
          <p:cNvPr id="3074" name="Picture 2" descr="Resultado de imagen de vigilancia epidemiologica"/>
          <p:cNvPicPr>
            <a:picLocks noChangeAspect="1" noChangeArrowheads="1"/>
          </p:cNvPicPr>
          <p:nvPr/>
        </p:nvPicPr>
        <p:blipFill rotWithShape="1">
          <a:blip r:embed="rId2">
            <a:extLst>
              <a:ext uri="{28A0092B-C50C-407E-A947-70E740481C1C}">
                <a14:useLocalDpi xmlns:a14="http://schemas.microsoft.com/office/drawing/2010/main" val="0"/>
              </a:ext>
            </a:extLst>
          </a:blip>
          <a:srcRect r="49143"/>
          <a:stretch/>
        </p:blipFill>
        <p:spPr bwMode="auto">
          <a:xfrm rot="21265497">
            <a:off x="8248015" y="1853373"/>
            <a:ext cx="3090545" cy="431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16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1659</Words>
  <Application>Microsoft Office PowerPoint</Application>
  <PresentationFormat>Panorámica</PresentationFormat>
  <Paragraphs>117</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Tahoma</vt:lpstr>
      <vt:lpstr>Wingdings</vt:lpstr>
      <vt:lpstr>Mezclas</vt:lpstr>
      <vt:lpstr>SISTEMA AUTOMATIZADO DE VIGILANCIA EPIDEMIOLÓGICA</vt:lpstr>
      <vt:lpstr>INTRODUCCIÓN </vt:lpstr>
      <vt:lpstr>ANTECEDENTES </vt:lpstr>
      <vt:lpstr>ANTECEDENTES </vt:lpstr>
      <vt:lpstr>Presentación de PowerPoint</vt:lpstr>
      <vt:lpstr>SISTEMA DE VIGILANCIA-CONCEPTO</vt:lpstr>
      <vt:lpstr>SISTEMAS DE INFORMACIÓN EN SALUD</vt:lpstr>
      <vt:lpstr>MARCO JURÍDICO</vt:lpstr>
      <vt:lpstr>OBJETIVOS DE UN SISTEMA DE VIGILANCIA</vt:lpstr>
      <vt:lpstr>OBJETIVOS DE UN SISTEMA DE VIGILANCIA</vt:lpstr>
      <vt:lpstr>Atributos de los Sistemas de Vigilancia de la Salud</vt:lpstr>
      <vt:lpstr>Atributos de los Sistemas de Vigilancia de la Salud</vt:lpstr>
      <vt:lpstr>PROPÓSITO</vt:lpstr>
      <vt:lpstr>¿Qué hacemos con la vigilancia epidemiológica?</vt:lpstr>
      <vt:lpstr>TIPOS DE VIGILANCIA </vt:lpstr>
      <vt:lpstr>CADENA DE ELEMENTOS </vt:lpstr>
      <vt:lpstr>FUENTES DE LA VIGILANCIA EPIDEMIOLOGICA</vt:lpstr>
      <vt:lpstr>COMPONENTES</vt:lpstr>
      <vt:lpstr>Componentes</vt:lpstr>
      <vt:lpstr>Presentación de PowerPoint</vt:lpstr>
      <vt:lpstr>ETAPAS</vt:lpstr>
      <vt:lpstr>ESTRUCTURA DE LOS SISTEMAS DE VIGILANCIA</vt:lpstr>
      <vt:lpstr>Los sistemas de vigilancia dependen</vt:lpstr>
      <vt:lpstr>PROBLEMAS DE LA VIG. EPID.</vt:lpstr>
      <vt:lpstr>SISTEMA DE VIGILANCIA EN PANAMÁ</vt:lpstr>
      <vt:lpstr>Presentación de PowerPoint</vt:lpstr>
      <vt:lpstr>BIBLIOGRAFÍA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Joel Medina</dc:creator>
  <cp:lastModifiedBy>Isoris Uniz Morales G.</cp:lastModifiedBy>
  <cp:revision>26</cp:revision>
  <dcterms:created xsi:type="dcterms:W3CDTF">2017-08-07T03:38:24Z</dcterms:created>
  <dcterms:modified xsi:type="dcterms:W3CDTF">2017-08-11T23:49:10Z</dcterms:modified>
</cp:coreProperties>
</file>