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331" r:id="rId2"/>
    <p:sldId id="332" r:id="rId3"/>
    <p:sldId id="333" r:id="rId4"/>
    <p:sldId id="334" r:id="rId5"/>
    <p:sldId id="340" r:id="rId6"/>
    <p:sldId id="341" r:id="rId7"/>
    <p:sldId id="337" r:id="rId8"/>
    <p:sldId id="338" r:id="rId9"/>
    <p:sldId id="339" r:id="rId10"/>
    <p:sldId id="343" r:id="rId11"/>
    <p:sldId id="344" r:id="rId12"/>
    <p:sldId id="342" r:id="rId13"/>
    <p:sldId id="328" r:id="rId14"/>
    <p:sldId id="322" r:id="rId15"/>
    <p:sldId id="321" r:id="rId16"/>
    <p:sldId id="324" r:id="rId17"/>
    <p:sldId id="325" r:id="rId18"/>
    <p:sldId id="326" r:id="rId19"/>
    <p:sldId id="308" r:id="rId20"/>
    <p:sldId id="329" r:id="rId21"/>
    <p:sldId id="284" r:id="rId22"/>
    <p:sldId id="285" r:id="rId23"/>
    <p:sldId id="291" r:id="rId24"/>
    <p:sldId id="287" r:id="rId25"/>
    <p:sldId id="289" r:id="rId26"/>
    <p:sldId id="300" r:id="rId27"/>
    <p:sldId id="299" r:id="rId28"/>
    <p:sldId id="304" r:id="rId29"/>
    <p:sldId id="292" r:id="rId30"/>
    <p:sldId id="279" r:id="rId31"/>
    <p:sldId id="293" r:id="rId32"/>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99"/>
    <a:srgbClr val="66FF33"/>
    <a:srgbClr val="7B7D2F"/>
    <a:srgbClr val="003300"/>
    <a:srgbClr val="FF0000"/>
    <a:srgbClr val="66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50" autoAdjust="0"/>
    <p:restoredTop sz="94600"/>
  </p:normalViewPr>
  <p:slideViewPr>
    <p:cSldViewPr>
      <p:cViewPr>
        <p:scale>
          <a:sx n="60" d="100"/>
          <a:sy n="60" d="100"/>
        </p:scale>
        <p:origin x="966" y="30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s-ES"/>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p>
        </p:txBody>
      </p:sp>
      <p:sp>
        <p:nvSpPr>
          <p:cNvPr id="337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s-ES"/>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174F575-7C1E-4D24-BDB9-537E2D422B9C}" type="slidenum">
              <a:rPr lang="es-ES" altLang="es-PA"/>
              <a:pPr/>
              <a:t>‹Nº›</a:t>
            </a:fld>
            <a:endParaRPr lang="es-ES" altLang="es-PA"/>
          </a:p>
        </p:txBody>
      </p:sp>
    </p:spTree>
    <p:extLst>
      <p:ext uri="{BB962C8B-B14F-4D97-AF65-F5344CB8AC3E}">
        <p14:creationId xmlns:p14="http://schemas.microsoft.com/office/powerpoint/2010/main" val="1594589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9059E3A-033E-4A69-A9E2-B9326B2D2E07}" type="slidenum">
              <a:rPr lang="es-ES" altLang="es-PA" sz="1200"/>
              <a:pPr/>
              <a:t>7</a:t>
            </a:fld>
            <a:endParaRPr lang="es-ES" altLang="es-PA" sz="120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PA" smtClean="0"/>
          </a:p>
        </p:txBody>
      </p:sp>
    </p:spTree>
    <p:extLst>
      <p:ext uri="{BB962C8B-B14F-4D97-AF65-F5344CB8AC3E}">
        <p14:creationId xmlns:p14="http://schemas.microsoft.com/office/powerpoint/2010/main" val="171113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088DBFC-250A-4A41-8D0A-E60FCA6C0BBD}" type="slidenum">
              <a:rPr lang="es-ES" altLang="es-PA" sz="1200"/>
              <a:pPr/>
              <a:t>8</a:t>
            </a:fld>
            <a:endParaRPr lang="es-ES" altLang="es-PA" sz="12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PA" smtClean="0"/>
          </a:p>
        </p:txBody>
      </p:sp>
    </p:spTree>
    <p:extLst>
      <p:ext uri="{BB962C8B-B14F-4D97-AF65-F5344CB8AC3E}">
        <p14:creationId xmlns:p14="http://schemas.microsoft.com/office/powerpoint/2010/main" val="262971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65EACD57-58E1-41B6-AA60-90B9A2088909}" type="slidenum">
              <a:rPr lang="es-ES" altLang="es-PA" sz="1200"/>
              <a:pPr/>
              <a:t>9</a:t>
            </a:fld>
            <a:endParaRPr lang="es-ES" altLang="es-PA" sz="120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PA" smtClean="0"/>
          </a:p>
        </p:txBody>
      </p:sp>
    </p:spTree>
    <p:extLst>
      <p:ext uri="{BB962C8B-B14F-4D97-AF65-F5344CB8AC3E}">
        <p14:creationId xmlns:p14="http://schemas.microsoft.com/office/powerpoint/2010/main" val="273543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A4A5DA12-4FE1-44C0-BAB2-8076A2B37903}" type="slidenum">
              <a:rPr lang="es-ES" altLang="es-PA" sz="1200"/>
              <a:pPr/>
              <a:t>10</a:t>
            </a:fld>
            <a:endParaRPr lang="es-ES" altLang="es-PA" sz="12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PA" smtClean="0"/>
          </a:p>
        </p:txBody>
      </p:sp>
    </p:spTree>
    <p:extLst>
      <p:ext uri="{BB962C8B-B14F-4D97-AF65-F5344CB8AC3E}">
        <p14:creationId xmlns:p14="http://schemas.microsoft.com/office/powerpoint/2010/main" val="78596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B370232B-CDFE-4342-8AFF-EAC556F68FE6}" type="slidenum">
              <a:rPr lang="es-ES" altLang="es-PA" sz="1200"/>
              <a:pPr/>
              <a:t>11</a:t>
            </a:fld>
            <a:endParaRPr lang="es-ES" altLang="es-PA" sz="12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PA" smtClean="0"/>
          </a:p>
        </p:txBody>
      </p:sp>
    </p:spTree>
    <p:extLst>
      <p:ext uri="{BB962C8B-B14F-4D97-AF65-F5344CB8AC3E}">
        <p14:creationId xmlns:p14="http://schemas.microsoft.com/office/powerpoint/2010/main" val="262987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A"/>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AF71F8F4-4260-439D-ABA1-41BCB19000AE}" type="slidenum">
              <a:rPr lang="es-ES" altLang="es-PA"/>
              <a:pPr/>
              <a:t>‹Nº›</a:t>
            </a:fld>
            <a:endParaRPr lang="es-ES" altLang="es-PA"/>
          </a:p>
        </p:txBody>
      </p:sp>
    </p:spTree>
    <p:extLst>
      <p:ext uri="{BB962C8B-B14F-4D97-AF65-F5344CB8AC3E}">
        <p14:creationId xmlns:p14="http://schemas.microsoft.com/office/powerpoint/2010/main" val="4230779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FFAF41C6-8365-4EC1-BB28-33C087CFE609}" type="slidenum">
              <a:rPr lang="es-ES" altLang="es-PA"/>
              <a:pPr/>
              <a:t>‹Nº›</a:t>
            </a:fld>
            <a:endParaRPr lang="es-ES" altLang="es-PA"/>
          </a:p>
        </p:txBody>
      </p:sp>
    </p:spTree>
    <p:extLst>
      <p:ext uri="{BB962C8B-B14F-4D97-AF65-F5344CB8AC3E}">
        <p14:creationId xmlns:p14="http://schemas.microsoft.com/office/powerpoint/2010/main" val="382993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6959DFD2-30AF-4437-B5CD-0244534F3AE6}" type="slidenum">
              <a:rPr lang="es-ES" altLang="es-PA"/>
              <a:pPr/>
              <a:t>‹Nº›</a:t>
            </a:fld>
            <a:endParaRPr lang="es-ES" altLang="es-PA"/>
          </a:p>
        </p:txBody>
      </p:sp>
    </p:spTree>
    <p:extLst>
      <p:ext uri="{BB962C8B-B14F-4D97-AF65-F5344CB8AC3E}">
        <p14:creationId xmlns:p14="http://schemas.microsoft.com/office/powerpoint/2010/main" val="310581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BC11C118-EA06-4204-9C28-1B8A3F76538D}" type="slidenum">
              <a:rPr lang="es-ES" altLang="es-PA"/>
              <a:pPr/>
              <a:t>‹Nº›</a:t>
            </a:fld>
            <a:endParaRPr lang="es-ES" altLang="es-PA"/>
          </a:p>
        </p:txBody>
      </p:sp>
    </p:spTree>
    <p:extLst>
      <p:ext uri="{BB962C8B-B14F-4D97-AF65-F5344CB8AC3E}">
        <p14:creationId xmlns:p14="http://schemas.microsoft.com/office/powerpoint/2010/main" val="30398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2F3F3FE9-E3F9-4581-A348-0E61FA881D5B}" type="slidenum">
              <a:rPr lang="es-ES" altLang="es-PA"/>
              <a:pPr/>
              <a:t>‹Nº›</a:t>
            </a:fld>
            <a:endParaRPr lang="es-ES" altLang="es-PA"/>
          </a:p>
        </p:txBody>
      </p:sp>
    </p:spTree>
    <p:extLst>
      <p:ext uri="{BB962C8B-B14F-4D97-AF65-F5344CB8AC3E}">
        <p14:creationId xmlns:p14="http://schemas.microsoft.com/office/powerpoint/2010/main" val="383574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6B7B5C35-B6EF-4BD7-B443-29BF3DB16435}" type="slidenum">
              <a:rPr lang="es-ES" altLang="es-PA"/>
              <a:pPr/>
              <a:t>‹Nº›</a:t>
            </a:fld>
            <a:endParaRPr lang="es-ES" altLang="es-PA"/>
          </a:p>
        </p:txBody>
      </p:sp>
    </p:spTree>
    <p:extLst>
      <p:ext uri="{BB962C8B-B14F-4D97-AF65-F5344CB8AC3E}">
        <p14:creationId xmlns:p14="http://schemas.microsoft.com/office/powerpoint/2010/main" val="177078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fld id="{5EB7038E-D2B6-4545-A451-D5BC162074C1}" type="slidenum">
              <a:rPr lang="es-ES" altLang="es-PA"/>
              <a:pPr/>
              <a:t>‹Nº›</a:t>
            </a:fld>
            <a:endParaRPr lang="es-ES" altLang="es-PA"/>
          </a:p>
        </p:txBody>
      </p:sp>
    </p:spTree>
    <p:extLst>
      <p:ext uri="{BB962C8B-B14F-4D97-AF65-F5344CB8AC3E}">
        <p14:creationId xmlns:p14="http://schemas.microsoft.com/office/powerpoint/2010/main" val="28860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FADC2AD9-4873-4B91-B7B3-0E49AC7506D7}" type="slidenum">
              <a:rPr lang="es-ES" altLang="es-PA"/>
              <a:pPr/>
              <a:t>‹Nº›</a:t>
            </a:fld>
            <a:endParaRPr lang="es-ES" altLang="es-PA"/>
          </a:p>
        </p:txBody>
      </p:sp>
    </p:spTree>
    <p:extLst>
      <p:ext uri="{BB962C8B-B14F-4D97-AF65-F5344CB8AC3E}">
        <p14:creationId xmlns:p14="http://schemas.microsoft.com/office/powerpoint/2010/main" val="231205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38B40575-CD9A-4A4C-B960-2C7B5B69E463}" type="slidenum">
              <a:rPr lang="es-ES" altLang="es-PA"/>
              <a:pPr/>
              <a:t>‹Nº›</a:t>
            </a:fld>
            <a:endParaRPr lang="es-ES" altLang="es-PA"/>
          </a:p>
        </p:txBody>
      </p:sp>
    </p:spTree>
    <p:extLst>
      <p:ext uri="{BB962C8B-B14F-4D97-AF65-F5344CB8AC3E}">
        <p14:creationId xmlns:p14="http://schemas.microsoft.com/office/powerpoint/2010/main" val="370248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378D4877-6782-4814-A11F-F83F1795AB4F}" type="slidenum">
              <a:rPr lang="es-ES" altLang="es-PA"/>
              <a:pPr/>
              <a:t>‹Nº›</a:t>
            </a:fld>
            <a:endParaRPr lang="es-ES" altLang="es-PA"/>
          </a:p>
        </p:txBody>
      </p:sp>
    </p:spTree>
    <p:extLst>
      <p:ext uri="{BB962C8B-B14F-4D97-AF65-F5344CB8AC3E}">
        <p14:creationId xmlns:p14="http://schemas.microsoft.com/office/powerpoint/2010/main" val="14400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A"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fld id="{F5CBF3C2-D415-4FCE-9DBB-6B5BC1BCD037}" type="slidenum">
              <a:rPr lang="es-ES" altLang="es-PA"/>
              <a:pPr/>
              <a:t>‹Nº›</a:t>
            </a:fld>
            <a:endParaRPr lang="es-ES" altLang="es-PA"/>
          </a:p>
        </p:txBody>
      </p:sp>
    </p:spTree>
    <p:extLst>
      <p:ext uri="{BB962C8B-B14F-4D97-AF65-F5344CB8AC3E}">
        <p14:creationId xmlns:p14="http://schemas.microsoft.com/office/powerpoint/2010/main" val="360470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PA" smtClean="0"/>
              <a:t>Haga clic para modificar el estilo de título del patrón</a:t>
            </a:r>
            <a:endParaRPr lang="es-PA" altLang="es-PA" smtClean="0"/>
          </a:p>
        </p:txBody>
      </p:sp>
      <p:sp>
        <p:nvSpPr>
          <p:cNvPr id="409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A" smtClean="0"/>
              <a:t>Haga clic para modificar el estilo de texto del patrón</a:t>
            </a:r>
          </a:p>
          <a:p>
            <a:pPr lvl="1"/>
            <a:r>
              <a:rPr lang="es-ES" altLang="es-PA" smtClean="0"/>
              <a:t>Segundo nivel</a:t>
            </a:r>
          </a:p>
          <a:p>
            <a:pPr lvl="2"/>
            <a:r>
              <a:rPr lang="es-ES" altLang="es-PA" smtClean="0"/>
              <a:t>Tercer nivel</a:t>
            </a:r>
          </a:p>
          <a:p>
            <a:pPr lvl="3"/>
            <a:r>
              <a:rPr lang="es-ES" altLang="es-PA" smtClean="0"/>
              <a:t>Cuarto nivel</a:t>
            </a:r>
          </a:p>
          <a:p>
            <a:pPr lvl="4"/>
            <a:r>
              <a:rPr lang="es-ES" altLang="es-PA" smtClean="0"/>
              <a:t>Quinto nivel</a:t>
            </a:r>
            <a:endParaRPr lang="es-PA" altLang="es-PA"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1CF9418-2149-4C31-8873-592E2A506CC4}" type="slidenum">
              <a:rPr lang="es-ES" altLang="es-PA"/>
              <a:pPr/>
              <a:t>‹Nº›</a:t>
            </a:fld>
            <a:endParaRPr lang="es-ES" altLang="es-P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8/89/BIOSEGURIDAD.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pe/imgres?imgurl=http://www.cfnavarra.es/salud/anales/textos/vol23/imag2/suple8e.jpg&amp;imgrefurl=http://www.cfnavarra.es/salud/anales/textos/vol23/suple2/suple8a.html&amp;usg=__XhbNTxQ1BtGZGtDHPuyd461JWPw=&amp;h=174&amp;w=175&amp;sz=8&amp;hl=es&amp;start=12&amp;tbnid=9iBSB0MAoFBGdM:&amp;tbnh=99&amp;tbnw=100&amp;prev=/images%3Fq%3Dlavado%2Bde%2Bmanos%26gbv%3D2%26hl%3Des"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pe/imgres?imgurl=http://hevea.cl/madegom/images/productos/guantes/general.jpg&amp;imgrefurl=http://hevea.cl/madegom/ficha_detalles_usos.php%3Fidproducto%3D13%26idnivel3%3D61&amp;usg=__Ge-SSyyfTj6g8vZA0l4hbu2gCwQ=&amp;h=266&amp;w=180&amp;sz=20&amp;hl=es&amp;start=6&amp;tbnid=8JPH9TOopE2hgM:&amp;tbnh=113&amp;tbnw=76&amp;prev=/images%3Fq%3DCALZADO%2BDE%2BGUANTES%2BQUIRURGICOS%26gbv%3D2%26hl%3Des%26sa%3DX" TargetMode="External"/><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pe/imgres?imgurl=http://ortored.es/images/guante301507_cirysan_caja_de_100.jpg&amp;imgrefurl=http://www.ortored.es/index.php%3FcPath%3D82_90&amp;usg=__MZvWguVU1ecaHCCMnmpV4bxH0GQ=&amp;h=310&amp;w=370&amp;sz=18&amp;hl=es&amp;start=21&amp;tbnid=7QnizVGZVxsIRM:&amp;tbnh=102&amp;tbnw=122&amp;prev=/images%3Fq%3DCALZADO%2BDE%2BGUANTES%26gbv%3D2%26ndsp%3D20%26hl%3Des%26sa%3DN%26start%3D2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2133600" y="304800"/>
            <a:ext cx="5486400" cy="533400"/>
          </a:xfrm>
          <a:solidFill>
            <a:schemeClr val="tx2"/>
          </a:solidFill>
        </p:spPr>
        <p:txBody>
          <a:bodyPr rtlCol="0">
            <a:normAutofit fontScale="90000"/>
          </a:bodyPr>
          <a:lstStyle/>
          <a:p>
            <a:pPr eaLnBrk="1" fontAlgn="auto" hangingPunct="1">
              <a:spcAft>
                <a:spcPts val="0"/>
              </a:spcAft>
              <a:defRPr/>
            </a:pPr>
            <a:r>
              <a:rPr lang="es-MX" sz="4000" smtClean="0">
                <a:solidFill>
                  <a:srgbClr val="FF3300"/>
                </a:solidFill>
                <a:latin typeface="Arial" charset="0"/>
              </a:rPr>
              <a:t>Procesos bioseguros</a:t>
            </a:r>
            <a:endParaRPr lang="es-ES" sz="4000" baseline="30000" smtClean="0">
              <a:solidFill>
                <a:srgbClr val="FF0000"/>
              </a:solidFill>
              <a:latin typeface="Arial" charset="0"/>
            </a:endParaRPr>
          </a:p>
        </p:txBody>
      </p:sp>
      <p:sp>
        <p:nvSpPr>
          <p:cNvPr id="409603" name="Rectangle 3"/>
          <p:cNvSpPr>
            <a:spLocks noGrp="1" noChangeArrowheads="1"/>
          </p:cNvSpPr>
          <p:nvPr>
            <p:ph idx="1"/>
          </p:nvPr>
        </p:nvSpPr>
        <p:spPr>
          <a:xfrm>
            <a:off x="685800" y="1676400"/>
            <a:ext cx="7924800" cy="4191000"/>
          </a:xfrm>
          <a:solidFill>
            <a:schemeClr val="bg2">
              <a:lumMod val="85000"/>
            </a:schemeClr>
          </a:solidFill>
        </p:spPr>
        <p:txBody>
          <a:bodyPr rtlCol="0">
            <a:normAutofit/>
          </a:bodyPr>
          <a:lstStyle/>
          <a:p>
            <a:pPr algn="ctr" eaLnBrk="1" fontAlgn="auto" hangingPunct="1">
              <a:spcAft>
                <a:spcPts val="0"/>
              </a:spcAft>
              <a:buClr>
                <a:srgbClr val="FF6600"/>
              </a:buClr>
              <a:defRPr/>
            </a:pPr>
            <a:r>
              <a:rPr lang="es-ES_tradnl" dirty="0" smtClean="0">
                <a:solidFill>
                  <a:srgbClr val="333399"/>
                </a:solidFill>
                <a:latin typeface="Arial" charset="0"/>
              </a:rPr>
              <a:t>El conocimiento y la practica de la bioseguridad en la asistencia de enfermería, son de vital importancia para construir un cuidado de salud que pueda ayudar a controlar y/o disminuir el daño que se pueda generar durante la atención al paciente que acude a un establecimiento de salud.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619250" y="260350"/>
            <a:ext cx="6270625" cy="746125"/>
          </a:xfrm>
          <a:solidFill>
            <a:schemeClr val="bg1"/>
          </a:solidFill>
        </p:spPr>
        <p:txBody>
          <a:bodyPr/>
          <a:lstStyle/>
          <a:p>
            <a:pPr eaLnBrk="1" hangingPunct="1"/>
            <a:r>
              <a:rPr lang="es-ES_tradnl" altLang="es-PA" sz="4000" smtClean="0">
                <a:solidFill>
                  <a:srgbClr val="FF3300"/>
                </a:solidFill>
                <a:latin typeface="Arial" panose="020B0604020202020204" pitchFamily="34" charset="0"/>
              </a:rPr>
              <a:t>ASPECTO CRITICO</a:t>
            </a:r>
            <a:endParaRPr lang="es-ES_tradnl" altLang="es-PA" smtClean="0">
              <a:solidFill>
                <a:srgbClr val="FF3300"/>
              </a:solidFill>
            </a:endParaRPr>
          </a:p>
        </p:txBody>
      </p:sp>
      <p:graphicFrame>
        <p:nvGraphicFramePr>
          <p:cNvPr id="1026" name="Object 3"/>
          <p:cNvGraphicFramePr>
            <a:graphicFrameLocks noChangeAspect="1"/>
          </p:cNvGraphicFramePr>
          <p:nvPr/>
        </p:nvGraphicFramePr>
        <p:xfrm>
          <a:off x="2667000" y="2971800"/>
          <a:ext cx="3581400" cy="2549525"/>
        </p:xfrm>
        <a:graphic>
          <a:graphicData uri="http://schemas.openxmlformats.org/presentationml/2006/ole">
            <mc:AlternateContent xmlns:mc="http://schemas.openxmlformats.org/markup-compatibility/2006">
              <mc:Choice xmlns:v="urn:schemas-microsoft-com:vml" Requires="v">
                <p:oleObj spid="_x0000_s1033" name="Imagen" r:id="rId4" imgW="5767200" imgH="4106520" progId="MS_ClipArt_Gallery.2">
                  <p:embed/>
                </p:oleObj>
              </mc:Choice>
              <mc:Fallback>
                <p:oleObj name="Imagen" r:id="rId4" imgW="5767200" imgH="410652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971800"/>
                        <a:ext cx="3581400" cy="254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6019800" y="4953000"/>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PA" sz="1800" b="1">
                <a:latin typeface="Arial" panose="020B0604020202020204" pitchFamily="34" charset="0"/>
              </a:rPr>
              <a:t>OTRAS:</a:t>
            </a:r>
            <a:r>
              <a:rPr lang="es-ES_tradnl" altLang="es-PA" sz="2000" b="1">
                <a:latin typeface="Arial" panose="020B0604020202020204" pitchFamily="34" charset="0"/>
              </a:rPr>
              <a:t> </a:t>
            </a:r>
            <a:r>
              <a:rPr lang="es-ES_tradnl" altLang="es-PA" sz="2000" b="1">
                <a:solidFill>
                  <a:srgbClr val="FF0000"/>
                </a:solidFill>
                <a:latin typeface="Arial" panose="020B0604020202020204" pitchFamily="34" charset="0"/>
              </a:rPr>
              <a:t>Citomegalovirus Toxoplasma, etc. </a:t>
            </a:r>
          </a:p>
        </p:txBody>
      </p:sp>
      <p:sp>
        <p:nvSpPr>
          <p:cNvPr id="1029" name="Text Box 5"/>
          <p:cNvSpPr txBox="1">
            <a:spLocks noChangeArrowheads="1"/>
          </p:cNvSpPr>
          <p:nvPr/>
        </p:nvSpPr>
        <p:spPr bwMode="auto">
          <a:xfrm>
            <a:off x="1295400" y="29559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PA" sz="2000" b="1">
                <a:latin typeface="Arial" panose="020B0604020202020204" pitchFamily="34" charset="0"/>
              </a:rPr>
              <a:t>HVB</a:t>
            </a:r>
          </a:p>
        </p:txBody>
      </p:sp>
      <p:sp>
        <p:nvSpPr>
          <p:cNvPr id="1030" name="Text Box 6"/>
          <p:cNvSpPr txBox="1">
            <a:spLocks noChangeArrowheads="1"/>
          </p:cNvSpPr>
          <p:nvPr/>
        </p:nvSpPr>
        <p:spPr bwMode="auto">
          <a:xfrm>
            <a:off x="5867400" y="30480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PA" sz="2000" b="1">
                <a:latin typeface="Arial" panose="020B0604020202020204" pitchFamily="34" charset="0"/>
              </a:rPr>
              <a:t>HVC </a:t>
            </a:r>
          </a:p>
        </p:txBody>
      </p:sp>
      <p:sp>
        <p:nvSpPr>
          <p:cNvPr id="1031" name="Text Box 7"/>
          <p:cNvSpPr txBox="1">
            <a:spLocks noChangeArrowheads="1"/>
          </p:cNvSpPr>
          <p:nvPr/>
        </p:nvSpPr>
        <p:spPr bwMode="auto">
          <a:xfrm>
            <a:off x="1295400" y="51054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PA" sz="2000" b="1">
                <a:latin typeface="Arial" panose="020B0604020202020204" pitchFamily="34" charset="0"/>
              </a:rPr>
              <a:t>VIH</a:t>
            </a:r>
          </a:p>
        </p:txBody>
      </p:sp>
      <p:sp>
        <p:nvSpPr>
          <p:cNvPr id="1032" name="Text Box 8"/>
          <p:cNvSpPr txBox="1">
            <a:spLocks noChangeArrowheads="1"/>
          </p:cNvSpPr>
          <p:nvPr/>
        </p:nvSpPr>
        <p:spPr bwMode="auto">
          <a:xfrm>
            <a:off x="1990725" y="1720850"/>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_tradnl" altLang="es-PA" sz="2800" b="1">
                <a:latin typeface="Arial" panose="020B0604020202020204" pitchFamily="34" charset="0"/>
              </a:rPr>
              <a:t>ENFERMEDADES VIRALES</a:t>
            </a:r>
            <a:r>
              <a:rPr lang="es-ES_tradnl" altLang="es-PA" sz="2800" b="1">
                <a:solidFill>
                  <a:schemeClr val="accent2"/>
                </a:solidFill>
                <a:latin typeface="Arial" panose="020B0604020202020204" pitchFamily="34"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idx="1"/>
          </p:nvPr>
        </p:nvSpPr>
        <p:spPr>
          <a:xfrm>
            <a:off x="685800" y="1143000"/>
            <a:ext cx="7772400" cy="4572000"/>
          </a:xfrm>
          <a:solidFill>
            <a:schemeClr val="accent6">
              <a:lumMod val="75000"/>
            </a:schemeClr>
          </a:solidFill>
        </p:spPr>
        <p:txBody>
          <a:bodyPr rtlCol="0">
            <a:normAutofit/>
          </a:bodyPr>
          <a:lstStyle/>
          <a:p>
            <a:pPr eaLnBrk="1" fontAlgn="auto" hangingPunct="1">
              <a:lnSpc>
                <a:spcPct val="90000"/>
              </a:lnSpc>
              <a:spcAft>
                <a:spcPts val="0"/>
              </a:spcAft>
              <a:buClr>
                <a:schemeClr val="accent2"/>
              </a:buClr>
              <a:defRPr/>
            </a:pPr>
            <a:r>
              <a:rPr lang="es-ES_tradnl" sz="2800" dirty="0" smtClean="0">
                <a:latin typeface="Arial" charset="0"/>
              </a:rPr>
              <a:t>La transmisión de HIV por pinchazo de aguja es de 0.4%  (1 / 250 )</a:t>
            </a:r>
          </a:p>
          <a:p>
            <a:pPr eaLnBrk="1" fontAlgn="auto" hangingPunct="1">
              <a:lnSpc>
                <a:spcPct val="90000"/>
              </a:lnSpc>
              <a:spcAft>
                <a:spcPts val="0"/>
              </a:spcAft>
              <a:buClr>
                <a:schemeClr val="accent2"/>
              </a:buClr>
              <a:defRPr/>
            </a:pPr>
            <a:r>
              <a:rPr lang="es-ES_tradnl" sz="2800" dirty="0" smtClean="0">
                <a:latin typeface="Arial" charset="0"/>
              </a:rPr>
              <a:t>La transmisión de HVB es de 30 a 40% de los individuos expuestos.</a:t>
            </a:r>
          </a:p>
          <a:p>
            <a:pPr eaLnBrk="1" fontAlgn="auto" hangingPunct="1">
              <a:lnSpc>
                <a:spcPct val="90000"/>
              </a:lnSpc>
              <a:spcAft>
                <a:spcPts val="0"/>
              </a:spcAft>
              <a:buClr>
                <a:schemeClr val="accent2"/>
              </a:buClr>
              <a:defRPr/>
            </a:pPr>
            <a:r>
              <a:rPr lang="es-ES_tradnl" sz="2800" dirty="0" smtClean="0">
                <a:latin typeface="Arial" charset="0"/>
              </a:rPr>
              <a:t>Tasas de HCV en UH es hasta 75% y HVB  hasta 25% de los pacientes.</a:t>
            </a:r>
          </a:p>
          <a:p>
            <a:pPr eaLnBrk="1" fontAlgn="auto" hangingPunct="1">
              <a:lnSpc>
                <a:spcPct val="90000"/>
              </a:lnSpc>
              <a:spcAft>
                <a:spcPts val="0"/>
              </a:spcAft>
              <a:buClr>
                <a:schemeClr val="accent2"/>
              </a:buClr>
              <a:defRPr/>
            </a:pPr>
            <a:r>
              <a:rPr lang="es-ES_tradnl" sz="2800" dirty="0" smtClean="0">
                <a:latin typeface="Arial" charset="0"/>
              </a:rPr>
              <a:t>1/3 parte de los trabajadores refiere contaminación por pinchazos.</a:t>
            </a:r>
          </a:p>
          <a:p>
            <a:pPr eaLnBrk="1" fontAlgn="auto" hangingPunct="1">
              <a:lnSpc>
                <a:spcPct val="90000"/>
              </a:lnSpc>
              <a:spcAft>
                <a:spcPts val="0"/>
              </a:spcAft>
              <a:buClr>
                <a:schemeClr val="accent2"/>
              </a:buClr>
              <a:defRPr/>
            </a:pPr>
            <a:r>
              <a:rPr lang="es-ES_tradnl" sz="2800" dirty="0" smtClean="0">
                <a:latin typeface="Arial" charset="0"/>
              </a:rPr>
              <a:t>2/3 partes por mucosas de </a:t>
            </a:r>
            <a:r>
              <a:rPr lang="es-ES_tradnl" sz="2800" dirty="0" err="1" smtClean="0">
                <a:latin typeface="Arial" charset="0"/>
              </a:rPr>
              <a:t>boca,nariz</a:t>
            </a:r>
            <a:r>
              <a:rPr lang="es-ES_tradnl" sz="2800" dirty="0" smtClean="0">
                <a:latin typeface="Arial" charset="0"/>
              </a:rPr>
              <a:t> y ojos o lesiones en piel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a:defRPr/>
            </a:pPr>
            <a:r>
              <a:rPr kumimoji="1" lang="es-MX" sz="4400">
                <a:solidFill>
                  <a:schemeClr val="tx2"/>
                </a:solidFill>
                <a:effectLst>
                  <a:outerShdw blurRad="38100" dist="38100" dir="2700000" algn="tl">
                    <a:srgbClr val="C0C0C0"/>
                  </a:outerShdw>
                </a:effectLst>
                <a:latin typeface="Tahoma" pitchFamily="34" charset="0"/>
              </a:rPr>
              <a:t>PRINCIPIOS </a:t>
            </a:r>
            <a:endParaRPr kumimoji="1" lang="es-ES" sz="4400">
              <a:solidFill>
                <a:schemeClr val="tx2"/>
              </a:solidFill>
              <a:effectLst>
                <a:outerShdw blurRad="38100" dist="38100" dir="2700000" algn="tl">
                  <a:srgbClr val="C0C0C0"/>
                </a:outerShdw>
              </a:effectLst>
              <a:latin typeface="Tahoma" pitchFamily="34" charset="0"/>
            </a:endParaRPr>
          </a:p>
        </p:txBody>
      </p:sp>
      <p:sp>
        <p:nvSpPr>
          <p:cNvPr id="427011" name="AutoShape 3"/>
          <p:cNvSpPr>
            <a:spLocks noChangeArrowheads="1"/>
          </p:cNvSpPr>
          <p:nvPr/>
        </p:nvSpPr>
        <p:spPr bwMode="auto">
          <a:xfrm rot="10796186">
            <a:off x="2971800" y="2171700"/>
            <a:ext cx="2971800" cy="2743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chemeClr val="accent1"/>
          </a:solidFill>
          <a:ln w="57150">
            <a:solidFill>
              <a:srgbClr val="FF3300"/>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MX" altLang="es-PA" b="1">
                <a:solidFill>
                  <a:srgbClr val="FF3300"/>
                </a:solidFill>
              </a:rPr>
              <a:t>BIOSEGURIDAD</a:t>
            </a:r>
            <a:endParaRPr lang="es-ES" altLang="es-PA" b="1">
              <a:solidFill>
                <a:srgbClr val="FF3300"/>
              </a:solidFill>
            </a:endParaRPr>
          </a:p>
        </p:txBody>
      </p:sp>
      <p:sp>
        <p:nvSpPr>
          <p:cNvPr id="427012" name="Text Box 4"/>
          <p:cNvSpPr txBox="1">
            <a:spLocks noChangeArrowheads="1"/>
          </p:cNvSpPr>
          <p:nvPr/>
        </p:nvSpPr>
        <p:spPr bwMode="auto">
          <a:xfrm>
            <a:off x="228600" y="27432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MX" altLang="es-PA" sz="2000"/>
              <a:t>UNIVERSALIDAD</a:t>
            </a:r>
            <a:endParaRPr lang="es-ES" altLang="es-PA" sz="2000"/>
          </a:p>
        </p:txBody>
      </p:sp>
      <p:sp>
        <p:nvSpPr>
          <p:cNvPr id="427013" name="Text Box 5"/>
          <p:cNvSpPr txBox="1">
            <a:spLocks noChangeArrowheads="1"/>
          </p:cNvSpPr>
          <p:nvPr/>
        </p:nvSpPr>
        <p:spPr bwMode="auto">
          <a:xfrm>
            <a:off x="6172200" y="27432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MX" altLang="es-PA" sz="2000"/>
              <a:t>USO DE BARRERAS</a:t>
            </a:r>
            <a:endParaRPr lang="es-ES" altLang="es-PA" sz="2000"/>
          </a:p>
        </p:txBody>
      </p:sp>
      <p:sp>
        <p:nvSpPr>
          <p:cNvPr id="427014" name="Text Box 6"/>
          <p:cNvSpPr txBox="1">
            <a:spLocks noChangeArrowheads="1"/>
          </p:cNvSpPr>
          <p:nvPr/>
        </p:nvSpPr>
        <p:spPr bwMode="auto">
          <a:xfrm>
            <a:off x="2743200" y="5257800"/>
            <a:ext cx="3505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MX" altLang="es-PA" sz="2000"/>
              <a:t>MEDIOS DE ELIMINACION DE MATERIAL CONTAMINADO</a:t>
            </a:r>
            <a:endParaRPr lang="es-ES" altLang="es-PA"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27010"/>
                                        </p:tgtEl>
                                        <p:attrNameLst>
                                          <p:attrName>style.visibility</p:attrName>
                                        </p:attrNameLst>
                                      </p:cBhvr>
                                      <p:to>
                                        <p:strVal val="visible"/>
                                      </p:to>
                                    </p:set>
                                    <p:animEffect transition="in" filter="blinds(vertical)">
                                      <p:cBhvr>
                                        <p:cTn id="7" dur="500"/>
                                        <p:tgtEl>
                                          <p:spTgt spid="427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27011"/>
                                        </p:tgtEl>
                                        <p:attrNameLst>
                                          <p:attrName>style.visibility</p:attrName>
                                        </p:attrNameLst>
                                      </p:cBhvr>
                                      <p:to>
                                        <p:strVal val="visible"/>
                                      </p:to>
                                    </p:set>
                                    <p:animEffect transition="in" filter="blinds(vertical)">
                                      <p:cBhvr>
                                        <p:cTn id="12" dur="500"/>
                                        <p:tgtEl>
                                          <p:spTgt spid="4270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27012"/>
                                        </p:tgtEl>
                                        <p:attrNameLst>
                                          <p:attrName>style.visibility</p:attrName>
                                        </p:attrNameLst>
                                      </p:cBhvr>
                                      <p:to>
                                        <p:strVal val="visible"/>
                                      </p:to>
                                    </p:set>
                                    <p:animEffect transition="in" filter="blinds(vertical)">
                                      <p:cBhvr>
                                        <p:cTn id="17" dur="500"/>
                                        <p:tgtEl>
                                          <p:spTgt spid="427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27013"/>
                                        </p:tgtEl>
                                        <p:attrNameLst>
                                          <p:attrName>style.visibility</p:attrName>
                                        </p:attrNameLst>
                                      </p:cBhvr>
                                      <p:to>
                                        <p:strVal val="visible"/>
                                      </p:to>
                                    </p:set>
                                    <p:animEffect transition="in" filter="blinds(vertical)">
                                      <p:cBhvr>
                                        <p:cTn id="22" dur="500"/>
                                        <p:tgtEl>
                                          <p:spTgt spid="427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27014"/>
                                        </p:tgtEl>
                                        <p:attrNameLst>
                                          <p:attrName>style.visibility</p:attrName>
                                        </p:attrNameLst>
                                      </p:cBhvr>
                                      <p:to>
                                        <p:strVal val="visible"/>
                                      </p:to>
                                    </p:set>
                                    <p:animEffect transition="in" filter="blinds(vertical)">
                                      <p:cBhvr>
                                        <p:cTn id="27" dur="500"/>
                                        <p:tgtEl>
                                          <p:spTgt spid="427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utoUpdateAnimBg="0"/>
      <p:bldP spid="427011" grpId="0" animBg="1" autoUpdateAnimBg="0"/>
      <p:bldP spid="427012" grpId="0" autoUpdateAnimBg="0"/>
      <p:bldP spid="427013" grpId="0" autoUpdateAnimBg="0"/>
      <p:bldP spid="42701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MX" altLang="es-PA" sz="4000" i="1" smtClean="0"/>
              <a:t>DEFINICION AMPLIA</a:t>
            </a:r>
            <a:endParaRPr lang="es-ES" altLang="es-PA" sz="4000" i="1" smtClean="0"/>
          </a:p>
        </p:txBody>
      </p:sp>
      <p:sp>
        <p:nvSpPr>
          <p:cNvPr id="16387" name="Rectangle 3"/>
          <p:cNvSpPr>
            <a:spLocks noGrp="1" noChangeArrowheads="1"/>
          </p:cNvSpPr>
          <p:nvPr>
            <p:ph idx="1"/>
          </p:nvPr>
        </p:nvSpPr>
        <p:spPr>
          <a:xfrm>
            <a:off x="539750" y="1676400"/>
            <a:ext cx="8208963" cy="4724400"/>
          </a:xfrm>
        </p:spPr>
        <p:txBody>
          <a:bodyPr/>
          <a:lstStyle/>
          <a:p>
            <a:pPr eaLnBrk="1" hangingPunct="1">
              <a:buFont typeface="Wingdings" panose="05000000000000000000" pitchFamily="2" charset="2"/>
              <a:buNone/>
            </a:pPr>
            <a:r>
              <a:rPr lang="es-ES_tradnl" altLang="es-PA" sz="2800" i="1" smtClean="0">
                <a:solidFill>
                  <a:srgbClr val="CC3300"/>
                </a:solidFill>
              </a:rPr>
              <a:t>BIOSEGURIDAD</a:t>
            </a:r>
            <a:r>
              <a:rPr lang="es-ES_tradnl" altLang="es-PA" sz="2800" i="1" smtClean="0"/>
              <a:t>: </a:t>
            </a:r>
          </a:p>
          <a:p>
            <a:pPr algn="just" eaLnBrk="1" hangingPunct="1">
              <a:buFont typeface="Wingdings" panose="05000000000000000000" pitchFamily="2" charset="2"/>
              <a:buNone/>
            </a:pPr>
            <a:r>
              <a:rPr lang="es-ES_tradnl" altLang="es-PA" sz="2800" i="1" smtClean="0">
                <a:solidFill>
                  <a:srgbClr val="FFC000"/>
                </a:solidFill>
              </a:rPr>
              <a:t>   S</a:t>
            </a:r>
            <a:r>
              <a:rPr lang="es-ES_tradnl" altLang="es-PA" sz="2800" smtClean="0">
                <a:solidFill>
                  <a:srgbClr val="FFC000"/>
                </a:solidFill>
              </a:rPr>
              <a:t>e define como el conjunto de medidas preventivas, destinadas a mantener el control de factores de riesgo laborales procedentes de agentes biológicos, físicos o químicos, logrando la prevención de impactos nocivos, asegurando que el desarrollo o producto final de dichos procedimientos no atenten contra la salud y seguridad de trabajadores de la salud, pacientes, visitantes y el medio ambiente.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ES" altLang="es-PA" smtClean="0"/>
              <a:t>BIOSEGURIDAD</a:t>
            </a:r>
          </a:p>
        </p:txBody>
      </p:sp>
      <p:pic>
        <p:nvPicPr>
          <p:cNvPr id="17411" name="Picture 3" descr="Archivo:BIOSEGURID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557338"/>
            <a:ext cx="55451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s-MX" altLang="es-PA" sz="4000" smtClean="0"/>
              <a:t>UNIDADES DE HEMODIALISIS</a:t>
            </a:r>
            <a:endParaRPr lang="es-ES" altLang="es-PA" sz="4000" smtClean="0"/>
          </a:p>
        </p:txBody>
      </p:sp>
      <p:sp>
        <p:nvSpPr>
          <p:cNvPr id="18435" name="Rectangle 3"/>
          <p:cNvSpPr>
            <a:spLocks noGrp="1" noChangeArrowheads="1"/>
          </p:cNvSpPr>
          <p:nvPr>
            <p:ph idx="1"/>
          </p:nvPr>
        </p:nvSpPr>
        <p:spPr>
          <a:xfrm>
            <a:off x="323850" y="1557338"/>
            <a:ext cx="8569325" cy="4967287"/>
          </a:xfrm>
        </p:spPr>
        <p:txBody>
          <a:bodyPr/>
          <a:lstStyle/>
          <a:p>
            <a:pPr eaLnBrk="1" hangingPunct="1">
              <a:lnSpc>
                <a:spcPct val="80000"/>
              </a:lnSpc>
              <a:buFont typeface="Wingdings" panose="05000000000000000000" pitchFamily="2" charset="2"/>
              <a:buNone/>
            </a:pPr>
            <a:endParaRPr lang="es-ES" altLang="es-PA" sz="2000" smtClean="0"/>
          </a:p>
          <a:p>
            <a:pPr eaLnBrk="1" hangingPunct="1">
              <a:lnSpc>
                <a:spcPct val="80000"/>
              </a:lnSpc>
              <a:buFont typeface="Wingdings" panose="05000000000000000000" pitchFamily="2" charset="2"/>
              <a:buNone/>
            </a:pPr>
            <a:r>
              <a:rPr lang="es-ES" altLang="es-PA" sz="2000" smtClean="0">
                <a:solidFill>
                  <a:schemeClr val="bg2"/>
                </a:solidFill>
              </a:rPr>
              <a:t>Las Unidades de hemodiálisis se consideran como </a:t>
            </a:r>
            <a:r>
              <a:rPr lang="es-ES" altLang="es-PA" sz="2000" smtClean="0">
                <a:solidFill>
                  <a:srgbClr val="CC3300"/>
                </a:solidFill>
              </a:rPr>
              <a:t>áreas de alto riesgo</a:t>
            </a:r>
            <a:r>
              <a:rPr lang="es-ES" altLang="es-PA" sz="2000" smtClean="0">
                <a:solidFill>
                  <a:schemeClr val="bg2"/>
                </a:solidFill>
              </a:rPr>
              <a:t> en relación al control y prevención de la infección</a:t>
            </a:r>
            <a:r>
              <a:rPr lang="es-ES" altLang="es-PA" sz="2000" smtClean="0"/>
              <a:t>. </a:t>
            </a:r>
          </a:p>
          <a:p>
            <a:pPr eaLnBrk="1" hangingPunct="1">
              <a:lnSpc>
                <a:spcPct val="80000"/>
              </a:lnSpc>
              <a:buFont typeface="Wingdings" panose="05000000000000000000" pitchFamily="2" charset="2"/>
              <a:buNone/>
            </a:pPr>
            <a:endParaRPr lang="es-ES" altLang="es-PA" sz="2000" smtClean="0"/>
          </a:p>
          <a:p>
            <a:pPr eaLnBrk="1" hangingPunct="1">
              <a:lnSpc>
                <a:spcPct val="80000"/>
              </a:lnSpc>
              <a:buFont typeface="Wingdings" panose="05000000000000000000" pitchFamily="2" charset="2"/>
              <a:buNone/>
            </a:pPr>
            <a:r>
              <a:rPr lang="es-ES" altLang="es-PA" sz="2000" smtClean="0">
                <a:solidFill>
                  <a:srgbClr val="800000"/>
                </a:solidFill>
              </a:rPr>
              <a:t>Esto es debido :</a:t>
            </a:r>
          </a:p>
          <a:p>
            <a:pPr eaLnBrk="1" hangingPunct="1">
              <a:lnSpc>
                <a:spcPct val="80000"/>
              </a:lnSpc>
              <a:buFont typeface="Wingdings" panose="05000000000000000000" pitchFamily="2" charset="2"/>
              <a:buNone/>
            </a:pPr>
            <a:endParaRPr lang="es-ES" altLang="es-PA" sz="2000" smtClean="0">
              <a:solidFill>
                <a:srgbClr val="800000"/>
              </a:solidFill>
            </a:endParaRPr>
          </a:p>
          <a:p>
            <a:pPr eaLnBrk="1" hangingPunct="1">
              <a:lnSpc>
                <a:spcPct val="80000"/>
              </a:lnSpc>
            </a:pPr>
            <a:r>
              <a:rPr lang="es-ES" altLang="es-PA" sz="2000" smtClean="0">
                <a:solidFill>
                  <a:schemeClr val="bg2"/>
                </a:solidFill>
              </a:rPr>
              <a:t>Al riesgo potencial que suponen los virus transmitidos por sangre,</a:t>
            </a:r>
          </a:p>
          <a:p>
            <a:pPr eaLnBrk="1" hangingPunct="1">
              <a:lnSpc>
                <a:spcPct val="80000"/>
              </a:lnSpc>
              <a:buFont typeface="Wingdings" panose="05000000000000000000" pitchFamily="2" charset="2"/>
              <a:buNone/>
            </a:pPr>
            <a:endParaRPr lang="es-ES" altLang="es-PA" sz="800" smtClean="0">
              <a:solidFill>
                <a:schemeClr val="bg2"/>
              </a:solidFill>
            </a:endParaRPr>
          </a:p>
          <a:p>
            <a:pPr eaLnBrk="1" hangingPunct="1">
              <a:lnSpc>
                <a:spcPct val="80000"/>
              </a:lnSpc>
            </a:pPr>
            <a:r>
              <a:rPr lang="es-ES" altLang="es-PA" sz="2000" smtClean="0">
                <a:solidFill>
                  <a:schemeClr val="bg2"/>
                </a:solidFill>
              </a:rPr>
              <a:t>El problema continuo de los organismos resistentes a los antibióticos</a:t>
            </a:r>
          </a:p>
          <a:p>
            <a:pPr eaLnBrk="1" hangingPunct="1">
              <a:lnSpc>
                <a:spcPct val="80000"/>
              </a:lnSpc>
              <a:buFont typeface="Wingdings" panose="05000000000000000000" pitchFamily="2" charset="2"/>
              <a:buNone/>
            </a:pPr>
            <a:endParaRPr lang="es-ES" altLang="es-PA" sz="800" smtClean="0">
              <a:solidFill>
                <a:schemeClr val="bg2"/>
              </a:solidFill>
            </a:endParaRPr>
          </a:p>
          <a:p>
            <a:pPr eaLnBrk="1" hangingPunct="1">
              <a:lnSpc>
                <a:spcPct val="80000"/>
              </a:lnSpc>
            </a:pPr>
            <a:r>
              <a:rPr lang="es-ES" altLang="es-PA" sz="2000" smtClean="0">
                <a:solidFill>
                  <a:schemeClr val="bg2"/>
                </a:solidFill>
              </a:rPr>
              <a:t>La utilización frecuente de técnicas invasivas y de uso de catéteres</a:t>
            </a:r>
          </a:p>
          <a:p>
            <a:pPr eaLnBrk="1" hangingPunct="1">
              <a:lnSpc>
                <a:spcPct val="80000"/>
              </a:lnSpc>
              <a:buFont typeface="Wingdings" panose="05000000000000000000" pitchFamily="2" charset="2"/>
              <a:buNone/>
            </a:pPr>
            <a:endParaRPr lang="es-ES" altLang="es-PA" sz="800" smtClean="0">
              <a:solidFill>
                <a:schemeClr val="bg2"/>
              </a:solidFill>
            </a:endParaRPr>
          </a:p>
          <a:p>
            <a:pPr eaLnBrk="1" hangingPunct="1">
              <a:lnSpc>
                <a:spcPct val="80000"/>
              </a:lnSpc>
            </a:pPr>
            <a:r>
              <a:rPr lang="es-ES" altLang="es-PA" sz="2000" smtClean="0">
                <a:solidFill>
                  <a:schemeClr val="bg2"/>
                </a:solidFill>
              </a:rPr>
              <a:t>El estado inmuno-comprometido de la mayoría de los pacientes. </a:t>
            </a:r>
          </a:p>
          <a:p>
            <a:pPr eaLnBrk="1" hangingPunct="1">
              <a:lnSpc>
                <a:spcPct val="80000"/>
              </a:lnSpc>
              <a:buFont typeface="Wingdings" panose="05000000000000000000" pitchFamily="2" charset="2"/>
              <a:buNone/>
            </a:pPr>
            <a:endParaRPr lang="es-ES" altLang="es-PA" sz="800" smtClean="0">
              <a:solidFill>
                <a:schemeClr val="bg2"/>
              </a:solidFill>
            </a:endParaRPr>
          </a:p>
          <a:p>
            <a:pPr eaLnBrk="1" hangingPunct="1">
              <a:lnSpc>
                <a:spcPct val="80000"/>
              </a:lnSpc>
            </a:pPr>
            <a:r>
              <a:rPr lang="es-ES" altLang="es-PA" sz="2000" smtClean="0">
                <a:solidFill>
                  <a:schemeClr val="bg2"/>
                </a:solidFill>
              </a:rPr>
              <a:t>A esto le tendríamos que sumar la edad avanzada de los pacientes que inician tratamiento sustitutivo renal y el estado de desnutrición en el que se encuentran muchos pacientes en diálisis.</a:t>
            </a:r>
          </a:p>
          <a:p>
            <a:pPr eaLnBrk="1" hangingPunct="1">
              <a:lnSpc>
                <a:spcPct val="80000"/>
              </a:lnSpc>
              <a:spcBef>
                <a:spcPct val="0"/>
              </a:spcBef>
              <a:buFontTx/>
              <a:buNone/>
            </a:pPr>
            <a:endParaRPr lang="es-MX" altLang="es-PA" sz="2000" smtClean="0">
              <a:solidFill>
                <a:schemeClr val="bg2"/>
              </a:solidFill>
            </a:endParaRPr>
          </a:p>
          <a:p>
            <a:pPr eaLnBrk="1" hangingPunct="1">
              <a:lnSpc>
                <a:spcPct val="80000"/>
              </a:lnSpc>
            </a:pPr>
            <a:endParaRPr lang="es-ES" altLang="es-PA" sz="2000" smtClean="0">
              <a:solidFill>
                <a:schemeClr val="bg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76375" y="476250"/>
            <a:ext cx="5543550" cy="539750"/>
          </a:xfrm>
        </p:spPr>
        <p:txBody>
          <a:bodyPr/>
          <a:lstStyle/>
          <a:p>
            <a:pPr eaLnBrk="1" hangingPunct="1"/>
            <a:r>
              <a:rPr lang="es-MX" altLang="es-PA" sz="2800" i="1" smtClean="0">
                <a:solidFill>
                  <a:schemeClr val="bg2"/>
                </a:solidFill>
              </a:rPr>
              <a:t>PRECAUCIONES UNIVERSALES</a:t>
            </a:r>
            <a:endParaRPr lang="es-ES" altLang="es-PA" sz="2800" i="1" smtClean="0">
              <a:solidFill>
                <a:schemeClr val="bg2"/>
              </a:solidFill>
            </a:endParaRPr>
          </a:p>
        </p:txBody>
      </p:sp>
      <p:sp>
        <p:nvSpPr>
          <p:cNvPr id="402435" name="Rectangle 3"/>
          <p:cNvSpPr>
            <a:spLocks noGrp="1" noChangeArrowheads="1"/>
          </p:cNvSpPr>
          <p:nvPr>
            <p:ph idx="1"/>
          </p:nvPr>
        </p:nvSpPr>
        <p:spPr>
          <a:xfrm>
            <a:off x="428625" y="1357313"/>
            <a:ext cx="8461375" cy="5329237"/>
          </a:xfrm>
          <a:solidFill>
            <a:schemeClr val="accent3">
              <a:lumMod val="75000"/>
            </a:schemeClr>
          </a:solidFill>
        </p:spPr>
        <p:txBody>
          <a:bodyPr rtlCol="0">
            <a:normAutofit/>
          </a:bodyPr>
          <a:lstStyle/>
          <a:p>
            <a:pPr eaLnBrk="1" fontAlgn="auto" hangingPunct="1">
              <a:spcAft>
                <a:spcPts val="0"/>
              </a:spcAft>
              <a:buFont typeface="Wingdings" pitchFamily="2" charset="2"/>
              <a:buBlip>
                <a:blip r:embed="rId2"/>
              </a:buBlip>
              <a:defRPr/>
            </a:pPr>
            <a:r>
              <a:rPr lang="es-ES" sz="2000" dirty="0" smtClean="0">
                <a:solidFill>
                  <a:schemeClr val="bg2"/>
                </a:solidFill>
              </a:rPr>
              <a:t>Existen numerosos estudios que indican que los trabajadores sanitarios</a:t>
            </a:r>
            <a:r>
              <a:rPr lang="es-ES" sz="2000" dirty="0" smtClean="0">
                <a:solidFill>
                  <a:srgbClr val="FF0000"/>
                </a:solidFill>
              </a:rPr>
              <a:t> fallan</a:t>
            </a:r>
            <a:r>
              <a:rPr lang="es-ES" sz="2000" dirty="0" smtClean="0">
                <a:solidFill>
                  <a:schemeClr val="bg2"/>
                </a:solidFill>
              </a:rPr>
              <a:t> sistemáticamente en el procedimiento de la higiene de manos siendo éste barato y sencillo. </a:t>
            </a:r>
          </a:p>
          <a:p>
            <a:pPr eaLnBrk="1" fontAlgn="auto" hangingPunct="1">
              <a:spcAft>
                <a:spcPts val="0"/>
              </a:spcAft>
              <a:buFont typeface="Wingdings" pitchFamily="2" charset="2"/>
              <a:buBlip>
                <a:blip r:embed="rId2"/>
              </a:buBlip>
              <a:defRPr/>
            </a:pPr>
            <a:r>
              <a:rPr lang="es-ES" sz="2000" dirty="0" smtClean="0">
                <a:solidFill>
                  <a:schemeClr val="bg2"/>
                </a:solidFill>
              </a:rPr>
              <a:t>La forma más frecuente de trasmisión de microorganismos patógenos entre pacientes, es la que  se produce a través de las manos del personal (trasmisión cruzada).</a:t>
            </a:r>
          </a:p>
          <a:p>
            <a:pPr eaLnBrk="1" fontAlgn="auto" hangingPunct="1">
              <a:spcAft>
                <a:spcPts val="0"/>
              </a:spcAft>
              <a:buFont typeface="Wingdings" pitchFamily="2" charset="2"/>
              <a:buBlip>
                <a:blip r:embed="rId2"/>
              </a:buBlip>
              <a:defRPr/>
            </a:pPr>
            <a:r>
              <a:rPr lang="es-ES" sz="2000" dirty="0" smtClean="0">
                <a:solidFill>
                  <a:schemeClr val="bg2"/>
                </a:solidFill>
              </a:rPr>
              <a:t>Una de las justificaciones más comunes que se dan, es el tiempo que requiere esta maniobra, sobrecarga de trabajo o por desconocimiento.</a:t>
            </a:r>
          </a:p>
          <a:p>
            <a:pPr eaLnBrk="1" fontAlgn="auto" hangingPunct="1">
              <a:spcAft>
                <a:spcPts val="0"/>
              </a:spcAft>
              <a:buFont typeface="Wingdings" pitchFamily="2" charset="2"/>
              <a:buBlip>
                <a:blip r:embed="rId2"/>
              </a:buBlip>
              <a:defRPr/>
            </a:pPr>
            <a:r>
              <a:rPr lang="es-ES" sz="2000" dirty="0" smtClean="0">
                <a:solidFill>
                  <a:schemeClr val="bg2"/>
                </a:solidFill>
              </a:rPr>
              <a:t>La no disponibilidad de puntos de higiene de manos accesibles y cómodos, la intolerancia a productos utilizados para la higiene de manos, etc. </a:t>
            </a:r>
          </a:p>
          <a:p>
            <a:pPr eaLnBrk="1" fontAlgn="auto" hangingPunct="1">
              <a:spcAft>
                <a:spcPts val="0"/>
              </a:spcAft>
              <a:buFont typeface="Wingdings" pitchFamily="2" charset="2"/>
              <a:buNone/>
              <a:defRPr/>
            </a:pPr>
            <a:endParaRPr lang="es-ES" sz="2000" dirty="0" smtClean="0">
              <a:solidFill>
                <a:schemeClr val="bg2"/>
              </a:solidFill>
            </a:endParaRPr>
          </a:p>
          <a:p>
            <a:pPr eaLnBrk="1" fontAlgn="auto" hangingPunct="1">
              <a:spcAft>
                <a:spcPts val="0"/>
              </a:spcAft>
              <a:defRPr/>
            </a:pPr>
            <a:endParaRPr lang="es-MX" sz="3600" dirty="0" smtClean="0"/>
          </a:p>
          <a:p>
            <a:pPr eaLnBrk="1" fontAlgn="auto" hangingPunct="1">
              <a:spcAft>
                <a:spcPts val="0"/>
              </a:spcAft>
              <a:defRPr/>
            </a:pPr>
            <a:endParaRPr lang="es-ES" sz="4400" dirty="0" smtClean="0"/>
          </a:p>
          <a:p>
            <a:pPr eaLnBrk="1" fontAlgn="auto" hangingPunct="1">
              <a:spcAft>
                <a:spcPts val="0"/>
              </a:spcAft>
              <a:buFont typeface="Wingdings" pitchFamily="2" charset="2"/>
              <a:buNone/>
              <a:defRPr/>
            </a:pPr>
            <a:endParaRPr lang="es-ES" sz="4400" dirty="0" smtClean="0"/>
          </a:p>
        </p:txBody>
      </p:sp>
      <p:pic>
        <p:nvPicPr>
          <p:cNvPr id="19460" name="Picture 4" descr="suple8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868863"/>
            <a:ext cx="2736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s-MX" altLang="es-PA" sz="2200" b="1" i="1" smtClean="0"/>
              <a:t>USO ADECUADO DE GUANTES: Precaución estándar para proteger al personal del contacto con fluidos</a:t>
            </a:r>
            <a:r>
              <a:rPr lang="es-MX" altLang="es-PA" sz="2000" i="1" smtClean="0">
                <a:solidFill>
                  <a:schemeClr val="bg2"/>
                </a:solidFill>
              </a:rPr>
              <a:t> </a:t>
            </a:r>
            <a:endParaRPr lang="es-ES" altLang="es-PA" sz="2000" i="1" smtClean="0">
              <a:solidFill>
                <a:schemeClr val="bg2"/>
              </a:solidFill>
            </a:endParaRPr>
          </a:p>
        </p:txBody>
      </p:sp>
      <p:sp>
        <p:nvSpPr>
          <p:cNvPr id="403459" name="Rectangle 3"/>
          <p:cNvSpPr>
            <a:spLocks noGrp="1" noChangeArrowheads="1"/>
          </p:cNvSpPr>
          <p:nvPr>
            <p:ph sz="half" idx="1"/>
          </p:nvPr>
        </p:nvSpPr>
        <p:spPr>
          <a:xfrm>
            <a:off x="1116013" y="1341438"/>
            <a:ext cx="3816350" cy="4802187"/>
          </a:xfrm>
          <a:solidFill>
            <a:schemeClr val="accent6">
              <a:lumMod val="60000"/>
              <a:lumOff val="40000"/>
            </a:schemeClr>
          </a:solidFill>
        </p:spPr>
        <p:txBody>
          <a:bodyPr rtlCol="0">
            <a:normAutofit/>
          </a:bodyPr>
          <a:lstStyle/>
          <a:p>
            <a:pPr eaLnBrk="1" fontAlgn="auto" hangingPunct="1">
              <a:lnSpc>
                <a:spcPct val="80000"/>
              </a:lnSpc>
              <a:spcAft>
                <a:spcPts val="0"/>
              </a:spcAft>
              <a:buFont typeface="Wingdings" pitchFamily="2" charset="2"/>
              <a:buNone/>
              <a:defRPr/>
            </a:pPr>
            <a:endParaRPr lang="es-ES" sz="2000" i="1" dirty="0" smtClean="0"/>
          </a:p>
          <a:p>
            <a:pPr eaLnBrk="1" fontAlgn="auto" hangingPunct="1">
              <a:lnSpc>
                <a:spcPct val="80000"/>
              </a:lnSpc>
              <a:spcAft>
                <a:spcPts val="0"/>
              </a:spcAft>
              <a:buFont typeface="Wingdings" pitchFamily="2" charset="2"/>
              <a:buBlip>
                <a:blip r:embed="rId2"/>
              </a:buBlip>
              <a:defRPr/>
            </a:pPr>
            <a:r>
              <a:rPr lang="es-MX" sz="2200" i="1" dirty="0" smtClean="0">
                <a:solidFill>
                  <a:srgbClr val="C00000"/>
                </a:solidFill>
              </a:rPr>
              <a:t>Para evitar la infección del  personal al entrar en contacto con  </a:t>
            </a:r>
            <a:r>
              <a:rPr lang="es-MX" sz="2200" b="1" i="1" u="sng" dirty="0" smtClean="0">
                <a:solidFill>
                  <a:srgbClr val="C00000"/>
                </a:solidFill>
              </a:rPr>
              <a:t>pacientes</a:t>
            </a:r>
            <a:r>
              <a:rPr lang="es-MX" sz="2200" i="1" dirty="0" smtClean="0">
                <a:solidFill>
                  <a:srgbClr val="C00000"/>
                </a:solidFill>
              </a:rPr>
              <a:t>* con o sin </a:t>
            </a:r>
            <a:r>
              <a:rPr lang="es-ES" sz="2200" i="1" dirty="0" smtClean="0">
                <a:solidFill>
                  <a:srgbClr val="C00000"/>
                </a:solidFill>
              </a:rPr>
              <a:t>Infecciones  virales sobre todo de virus </a:t>
            </a:r>
            <a:r>
              <a:rPr lang="es-ES" sz="2200" i="1" dirty="0" err="1" smtClean="0">
                <a:solidFill>
                  <a:srgbClr val="C00000"/>
                </a:solidFill>
              </a:rPr>
              <a:t>hematógenos</a:t>
            </a:r>
            <a:r>
              <a:rPr lang="es-ES" sz="2200" i="1" dirty="0" smtClean="0">
                <a:solidFill>
                  <a:srgbClr val="C00000"/>
                </a:solidFill>
              </a:rPr>
              <a:t> como el VIH , VHB y el VHC) y con toda </a:t>
            </a:r>
            <a:r>
              <a:rPr lang="es-ES" sz="2200" b="1" i="1" u="sng" dirty="0" smtClean="0">
                <a:solidFill>
                  <a:srgbClr val="C00000"/>
                </a:solidFill>
              </a:rPr>
              <a:t>superficie ambiental y equipo</a:t>
            </a:r>
            <a:r>
              <a:rPr lang="es-ES" sz="2200" i="1" dirty="0" smtClean="0">
                <a:solidFill>
                  <a:srgbClr val="C00000"/>
                </a:solidFill>
              </a:rPr>
              <a:t> </a:t>
            </a:r>
          </a:p>
          <a:p>
            <a:pPr eaLnBrk="1" fontAlgn="auto" hangingPunct="1">
              <a:lnSpc>
                <a:spcPct val="80000"/>
              </a:lnSpc>
              <a:spcAft>
                <a:spcPts val="0"/>
              </a:spcAft>
              <a:buFont typeface="Wingdings" pitchFamily="2" charset="2"/>
              <a:buNone/>
              <a:defRPr/>
            </a:pPr>
            <a:endParaRPr lang="es-ES" sz="2200" i="1" dirty="0" smtClean="0">
              <a:solidFill>
                <a:srgbClr val="C00000"/>
              </a:solidFill>
            </a:endParaRPr>
          </a:p>
          <a:p>
            <a:pPr eaLnBrk="1" fontAlgn="auto" hangingPunct="1">
              <a:lnSpc>
                <a:spcPct val="80000"/>
              </a:lnSpc>
              <a:spcAft>
                <a:spcPts val="0"/>
              </a:spcAft>
              <a:buFont typeface="Wingdings" pitchFamily="2" charset="2"/>
              <a:buBlip>
                <a:blip r:embed="rId2"/>
              </a:buBlip>
              <a:defRPr/>
            </a:pPr>
            <a:r>
              <a:rPr lang="es-ES" sz="2200" i="1" dirty="0" smtClean="0">
                <a:solidFill>
                  <a:srgbClr val="C00000"/>
                </a:solidFill>
              </a:rPr>
              <a:t>La utilización  incorrecta de los guantes por una interpretación inadecuada de estas medidas</a:t>
            </a:r>
            <a:r>
              <a:rPr lang="es-ES" sz="1800" i="1" dirty="0" smtClean="0">
                <a:solidFill>
                  <a:srgbClr val="C00000"/>
                </a:solidFill>
              </a:rPr>
              <a:t>.</a:t>
            </a:r>
          </a:p>
          <a:p>
            <a:pPr eaLnBrk="1" fontAlgn="auto" hangingPunct="1">
              <a:lnSpc>
                <a:spcPct val="80000"/>
              </a:lnSpc>
              <a:spcAft>
                <a:spcPts val="0"/>
              </a:spcAft>
              <a:buFont typeface="Wingdings" pitchFamily="2" charset="2"/>
              <a:buNone/>
              <a:defRPr/>
            </a:pPr>
            <a:r>
              <a:rPr lang="es-MX" sz="1600" dirty="0" smtClean="0">
                <a:solidFill>
                  <a:srgbClr val="C00000"/>
                </a:solidFill>
              </a:rPr>
              <a:t>* Portadores sanos, pero colonizados</a:t>
            </a:r>
            <a:endParaRPr lang="es-ES" sz="1600" dirty="0" smtClean="0">
              <a:solidFill>
                <a:srgbClr val="C00000"/>
              </a:solidFill>
            </a:endParaRPr>
          </a:p>
        </p:txBody>
      </p:sp>
      <p:pic>
        <p:nvPicPr>
          <p:cNvPr id="20484" name="Picture 4" descr="general">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05550" y="3325813"/>
            <a:ext cx="723900" cy="1076325"/>
          </a:xfrm>
          <a:ln>
            <a:solidFill>
              <a:srgbClr val="990099"/>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1258888" y="333375"/>
            <a:ext cx="7391400" cy="742950"/>
          </a:xfrm>
        </p:spPr>
        <p:txBody>
          <a:bodyPr rtlCol="0">
            <a:normAutofit fontScale="90000"/>
          </a:bodyPr>
          <a:lstStyle/>
          <a:p>
            <a:pPr eaLnBrk="1" fontAlgn="auto" hangingPunct="1">
              <a:spcAft>
                <a:spcPts val="0"/>
              </a:spcAft>
              <a:defRPr/>
            </a:pPr>
            <a:r>
              <a:rPr lang="es-MX" sz="2400" b="1" i="1" smtClean="0">
                <a:solidFill>
                  <a:srgbClr val="000000"/>
                </a:solidFill>
              </a:rPr>
              <a:t>USO ADECUADO DE GUANTES:</a:t>
            </a:r>
            <a:r>
              <a:rPr lang="es-MX" sz="3200" b="1" i="1" smtClean="0">
                <a:solidFill>
                  <a:srgbClr val="000000"/>
                </a:solidFill>
              </a:rPr>
              <a:t> </a:t>
            </a:r>
            <a:r>
              <a:rPr lang="es-MX" sz="2000" b="1" i="1" smtClean="0">
                <a:solidFill>
                  <a:srgbClr val="000000"/>
                </a:solidFill>
              </a:rPr>
              <a:t>Precaución estándar para proteger al personal del contacto con fluidos</a:t>
            </a:r>
            <a:endParaRPr lang="es-ES" sz="2000" b="1" i="1" smtClean="0">
              <a:solidFill>
                <a:srgbClr val="000000"/>
              </a:solidFill>
            </a:endParaRPr>
          </a:p>
        </p:txBody>
      </p:sp>
      <p:sp>
        <p:nvSpPr>
          <p:cNvPr id="21507" name="Rectangle 3"/>
          <p:cNvSpPr>
            <a:spLocks noGrp="1" noChangeArrowheads="1"/>
          </p:cNvSpPr>
          <p:nvPr>
            <p:ph sz="half" idx="1"/>
          </p:nvPr>
        </p:nvSpPr>
        <p:spPr>
          <a:xfrm>
            <a:off x="857250" y="1500188"/>
            <a:ext cx="3960813" cy="4724400"/>
          </a:xfrm>
        </p:spPr>
        <p:txBody>
          <a:bodyPr/>
          <a:lstStyle/>
          <a:p>
            <a:pPr eaLnBrk="1" hangingPunct="1">
              <a:lnSpc>
                <a:spcPct val="80000"/>
              </a:lnSpc>
              <a:buFont typeface="Wingdings" panose="05000000000000000000" pitchFamily="2" charset="2"/>
              <a:buNone/>
            </a:pPr>
            <a:endParaRPr lang="es-MX" altLang="es-PA" sz="1800" i="1" smtClean="0"/>
          </a:p>
          <a:p>
            <a:pPr eaLnBrk="1" hangingPunct="1">
              <a:lnSpc>
                <a:spcPct val="80000"/>
              </a:lnSpc>
            </a:pPr>
            <a:r>
              <a:rPr lang="es-ES" altLang="es-PA" sz="1800" i="1" smtClean="0">
                <a:solidFill>
                  <a:srgbClr val="000000"/>
                </a:solidFill>
              </a:rPr>
              <a:t>Los guantes, si no se utilizan correctamente (cambiándolos entre pacientes, o después de tocar cualquier superficie ambiental o equipos) pueden actuar como vehículos de transmisión de microorganismos. </a:t>
            </a:r>
          </a:p>
          <a:p>
            <a:pPr eaLnBrk="1" hangingPunct="1">
              <a:lnSpc>
                <a:spcPct val="80000"/>
              </a:lnSpc>
              <a:buFont typeface="Wingdings" panose="05000000000000000000" pitchFamily="2" charset="2"/>
              <a:buNone/>
            </a:pPr>
            <a:endParaRPr lang="es-ES" altLang="es-PA" sz="1800" i="1" smtClean="0">
              <a:solidFill>
                <a:srgbClr val="000000"/>
              </a:solidFill>
            </a:endParaRPr>
          </a:p>
          <a:p>
            <a:pPr eaLnBrk="1" hangingPunct="1">
              <a:lnSpc>
                <a:spcPct val="80000"/>
              </a:lnSpc>
            </a:pPr>
            <a:r>
              <a:rPr lang="es-ES" altLang="es-PA" sz="1800" i="1" smtClean="0">
                <a:solidFill>
                  <a:srgbClr val="FF0000"/>
                </a:solidFill>
              </a:rPr>
              <a:t>Por lo tanto,</a:t>
            </a:r>
            <a:r>
              <a:rPr lang="es-ES" altLang="es-PA" sz="1800" i="1" smtClean="0"/>
              <a:t> </a:t>
            </a:r>
            <a:r>
              <a:rPr lang="es-ES" altLang="es-PA" sz="1800" i="1" smtClean="0">
                <a:solidFill>
                  <a:srgbClr val="000000"/>
                </a:solidFill>
              </a:rPr>
              <a:t>tan importante como una correcta higiene de manos es una adecuada utilización de guantes,</a:t>
            </a:r>
            <a:r>
              <a:rPr lang="es-ES" altLang="es-PA" sz="1800" i="1" smtClean="0"/>
              <a:t> </a:t>
            </a:r>
            <a:r>
              <a:rPr lang="es-ES" altLang="es-PA" sz="1800" i="1" smtClean="0">
                <a:solidFill>
                  <a:srgbClr val="FF0000"/>
                </a:solidFill>
              </a:rPr>
              <a:t>no usándolos cuando</a:t>
            </a:r>
            <a:r>
              <a:rPr lang="es-ES" altLang="es-PA" sz="1800" i="1" smtClean="0"/>
              <a:t> </a:t>
            </a:r>
            <a:r>
              <a:rPr lang="es-ES" altLang="es-PA" sz="1800" i="1" smtClean="0">
                <a:solidFill>
                  <a:srgbClr val="FF0000"/>
                </a:solidFill>
              </a:rPr>
              <a:t>no es necesario</a:t>
            </a:r>
            <a:r>
              <a:rPr lang="es-ES" altLang="es-PA" sz="1800" i="1" smtClean="0"/>
              <a:t> y </a:t>
            </a:r>
            <a:r>
              <a:rPr lang="es-ES" altLang="es-PA" sz="1800" i="1" smtClean="0">
                <a:solidFill>
                  <a:srgbClr val="FF0000"/>
                </a:solidFill>
              </a:rPr>
              <a:t>cambiándolos entre pacientes, distintas zonas del mismo paciente, etc.</a:t>
            </a:r>
          </a:p>
          <a:p>
            <a:pPr eaLnBrk="1" hangingPunct="1">
              <a:lnSpc>
                <a:spcPct val="80000"/>
              </a:lnSpc>
            </a:pPr>
            <a:endParaRPr lang="es-ES" altLang="es-PA" sz="1400" smtClean="0">
              <a:solidFill>
                <a:srgbClr val="FF0000"/>
              </a:solidFill>
            </a:endParaRPr>
          </a:p>
        </p:txBody>
      </p:sp>
      <p:pic>
        <p:nvPicPr>
          <p:cNvPr id="21508" name="Picture 4" descr="guante301507_cirysan_caja_de_100">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0938" y="1852613"/>
            <a:ext cx="3338512" cy="4259262"/>
          </a:xfrm>
          <a:ln>
            <a:solidFill>
              <a:srgbClr val="990099"/>
            </a:solid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258888" y="476250"/>
            <a:ext cx="7391400" cy="649288"/>
          </a:xfrm>
        </p:spPr>
        <p:txBody>
          <a:bodyPr rtlCol="0">
            <a:normAutofit fontScale="90000"/>
          </a:bodyPr>
          <a:lstStyle/>
          <a:p>
            <a:pPr eaLnBrk="1" fontAlgn="auto" hangingPunct="1">
              <a:spcAft>
                <a:spcPts val="0"/>
              </a:spcAft>
              <a:buFontTx/>
              <a:buBlip>
                <a:blip r:embed="rId3"/>
              </a:buBlip>
              <a:defRPr/>
            </a:pPr>
            <a:r>
              <a:rPr lang="es-MX" sz="2400" i="1" smtClean="0"/>
              <a:t>Limpieza y desinfección de la sala de tratamiento después de cada cambio de turno</a:t>
            </a:r>
            <a:endParaRPr lang="es-ES" sz="2400" i="1" smtClean="0"/>
          </a:p>
        </p:txBody>
      </p:sp>
      <p:grpSp>
        <p:nvGrpSpPr>
          <p:cNvPr id="2052" name="Group 3"/>
          <p:cNvGrpSpPr>
            <a:grpSpLocks/>
          </p:cNvGrpSpPr>
          <p:nvPr/>
        </p:nvGrpSpPr>
        <p:grpSpPr bwMode="auto">
          <a:xfrm>
            <a:off x="611188" y="1412875"/>
            <a:ext cx="7994650" cy="5257800"/>
            <a:chOff x="385" y="890"/>
            <a:chExt cx="5036" cy="3312"/>
          </a:xfrm>
        </p:grpSpPr>
        <p:sp>
          <p:nvSpPr>
            <p:cNvPr id="2053" name="AutoShape 4" descr="DSCN1696"/>
            <p:cNvSpPr>
              <a:spLocks noChangeArrowheads="1"/>
            </p:cNvSpPr>
            <p:nvPr/>
          </p:nvSpPr>
          <p:spPr bwMode="auto">
            <a:xfrm>
              <a:off x="2290" y="935"/>
              <a:ext cx="1270" cy="1588"/>
            </a:xfrm>
            <a:prstGeom prst="roundRect">
              <a:avLst>
                <a:gd name="adj" fmla="val 16667"/>
              </a:avLst>
            </a:prstGeom>
            <a:blipFill dpi="0" rotWithShape="1">
              <a:blip r:embed="rId4"/>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2054" name="AutoShape 5" descr="DSCN1710"/>
            <p:cNvSpPr>
              <a:spLocks noChangeArrowheads="1"/>
            </p:cNvSpPr>
            <p:nvPr/>
          </p:nvSpPr>
          <p:spPr bwMode="auto">
            <a:xfrm>
              <a:off x="3923" y="890"/>
              <a:ext cx="1452" cy="1588"/>
            </a:xfrm>
            <a:prstGeom prst="roundRect">
              <a:avLst>
                <a:gd name="adj" fmla="val 16667"/>
              </a:avLst>
            </a:prstGeom>
            <a:blipFill dpi="0" rotWithShape="1">
              <a:blip r:embed="rId5"/>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2055" name="AutoShape 6" descr="DSCN1692"/>
            <p:cNvSpPr>
              <a:spLocks noChangeArrowheads="1"/>
            </p:cNvSpPr>
            <p:nvPr/>
          </p:nvSpPr>
          <p:spPr bwMode="auto">
            <a:xfrm>
              <a:off x="2200" y="2614"/>
              <a:ext cx="1361" cy="1588"/>
            </a:xfrm>
            <a:prstGeom prst="roundRect">
              <a:avLst>
                <a:gd name="adj" fmla="val 16667"/>
              </a:avLst>
            </a:prstGeom>
            <a:blipFill dpi="0" rotWithShape="1">
              <a:blip r:embed="rId6"/>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graphicFrame>
          <p:nvGraphicFramePr>
            <p:cNvPr id="2050" name="Object 7"/>
            <p:cNvGraphicFramePr>
              <a:graphicFrameLocks noChangeAspect="1"/>
            </p:cNvGraphicFramePr>
            <p:nvPr/>
          </p:nvGraphicFramePr>
          <p:xfrm>
            <a:off x="3923" y="2568"/>
            <a:ext cx="1498" cy="1588"/>
          </p:xfrm>
          <a:graphic>
            <a:graphicData uri="http://schemas.openxmlformats.org/presentationml/2006/ole">
              <mc:AlternateContent xmlns:mc="http://schemas.openxmlformats.org/markup-compatibility/2006">
                <mc:Choice xmlns:v="urn:schemas-microsoft-com:vml" Requires="v">
                  <p:oleObj spid="_x0000_s2059" name="Imagen" r:id="rId7" imgW="2447619" imgH="3742857" progId="MS_ClipArt_Gallery.2">
                    <p:embed/>
                  </p:oleObj>
                </mc:Choice>
                <mc:Fallback>
                  <p:oleObj name="Imagen" r:id="rId7" imgW="2447619" imgH="3742857" progId="MS_ClipArt_Gallery.2">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 y="2568"/>
                          <a:ext cx="149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56" name="Group 8"/>
            <p:cNvGrpSpPr>
              <a:grpSpLocks/>
            </p:cNvGrpSpPr>
            <p:nvPr/>
          </p:nvGrpSpPr>
          <p:grpSpPr bwMode="auto">
            <a:xfrm>
              <a:off x="385" y="935"/>
              <a:ext cx="1543" cy="3192"/>
              <a:chOff x="3152" y="845"/>
              <a:chExt cx="2314" cy="3328"/>
            </a:xfrm>
          </p:grpSpPr>
          <p:sp>
            <p:nvSpPr>
              <p:cNvPr id="2057" name="AutoShape 9" descr="DSCN1677"/>
              <p:cNvSpPr>
                <a:spLocks noChangeArrowheads="1"/>
              </p:cNvSpPr>
              <p:nvPr/>
            </p:nvSpPr>
            <p:spPr bwMode="auto">
              <a:xfrm>
                <a:off x="3198" y="845"/>
                <a:ext cx="2177" cy="1633"/>
              </a:xfrm>
              <a:prstGeom prst="roundRect">
                <a:avLst>
                  <a:gd name="adj" fmla="val 16667"/>
                </a:avLst>
              </a:prstGeom>
              <a:blipFill dpi="0" rotWithShape="1">
                <a:blip r:embed="rId9"/>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2058" name="AutoShape 10" descr="DSCN1690"/>
              <p:cNvSpPr>
                <a:spLocks noChangeArrowheads="1"/>
              </p:cNvSpPr>
              <p:nvPr/>
            </p:nvSpPr>
            <p:spPr bwMode="auto">
              <a:xfrm>
                <a:off x="3152" y="2568"/>
                <a:ext cx="2314" cy="1605"/>
              </a:xfrm>
              <a:prstGeom prst="roundRect">
                <a:avLst>
                  <a:gd name="adj" fmla="val 16667"/>
                </a:avLst>
              </a:prstGeom>
              <a:blipFill dpi="0" rotWithShape="1">
                <a:blip r:embed="rId10"/>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2133600" y="447675"/>
            <a:ext cx="5486400" cy="533400"/>
          </a:xfrm>
          <a:solidFill>
            <a:schemeClr val="tx2"/>
          </a:solidFill>
        </p:spPr>
        <p:txBody>
          <a:bodyPr rtlCol="0">
            <a:normAutofit fontScale="90000"/>
          </a:bodyPr>
          <a:lstStyle/>
          <a:p>
            <a:pPr eaLnBrk="1" fontAlgn="auto" hangingPunct="1">
              <a:spcAft>
                <a:spcPts val="0"/>
              </a:spcAft>
              <a:defRPr/>
            </a:pPr>
            <a:r>
              <a:rPr lang="es-MX" sz="4000" smtClean="0">
                <a:solidFill>
                  <a:srgbClr val="FF3300"/>
                </a:solidFill>
                <a:latin typeface="Arial" charset="0"/>
              </a:rPr>
              <a:t>Procesos bioseguros</a:t>
            </a:r>
            <a:endParaRPr lang="es-ES" sz="4000" baseline="30000" smtClean="0">
              <a:solidFill>
                <a:srgbClr val="FF0000"/>
              </a:solidFill>
              <a:latin typeface="Arial" charset="0"/>
            </a:endParaRPr>
          </a:p>
        </p:txBody>
      </p:sp>
      <p:sp>
        <p:nvSpPr>
          <p:cNvPr id="410627" name="Rectangle 3"/>
          <p:cNvSpPr>
            <a:spLocks noGrp="1" noChangeArrowheads="1"/>
          </p:cNvSpPr>
          <p:nvPr>
            <p:ph idx="1"/>
          </p:nvPr>
        </p:nvSpPr>
        <p:spPr>
          <a:xfrm>
            <a:off x="685800" y="2100263"/>
            <a:ext cx="7924800" cy="3200400"/>
          </a:xfrm>
          <a:solidFill>
            <a:schemeClr val="accent2">
              <a:lumMod val="40000"/>
              <a:lumOff val="60000"/>
            </a:schemeClr>
          </a:solidFill>
        </p:spPr>
        <p:txBody>
          <a:bodyPr rtlCol="0">
            <a:normAutofit/>
          </a:bodyPr>
          <a:lstStyle/>
          <a:p>
            <a:pPr algn="just" eaLnBrk="1" fontAlgn="auto" hangingPunct="1">
              <a:spcAft>
                <a:spcPts val="0"/>
              </a:spcAft>
              <a:buClr>
                <a:srgbClr val="FF6600"/>
              </a:buClr>
              <a:defRPr/>
            </a:pPr>
            <a:r>
              <a:rPr lang="es-ES_tradnl" dirty="0" smtClean="0">
                <a:solidFill>
                  <a:srgbClr val="333399"/>
                </a:solidFill>
                <a:latin typeface="Arial" charset="0"/>
              </a:rPr>
              <a:t>Para las Unidades de hemodiálisis este daño es reconocido  en las enfermedades virales contraídas durante la estancia del paciente renal en ésta terapia, que se constituye en una técnica  invasiva.</a:t>
            </a:r>
            <a:endParaRPr lang="es-ES_tradnl" sz="2800" dirty="0" smtClean="0">
              <a:solidFill>
                <a:srgbClr val="FF99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6"/>
                                        </p:tgtEl>
                                        <p:attrNameLst>
                                          <p:attrName>style.visibility</p:attrName>
                                        </p:attrNameLst>
                                      </p:cBhvr>
                                      <p:to>
                                        <p:strVal val="visible"/>
                                      </p:to>
                                    </p:set>
                                    <p:anim calcmode="lin" valueType="num">
                                      <p:cBhvr additive="base">
                                        <p:cTn id="7" dur="500" fill="hold"/>
                                        <p:tgtEl>
                                          <p:spTgt spid="410626"/>
                                        </p:tgtEl>
                                        <p:attrNameLst>
                                          <p:attrName>ppt_x</p:attrName>
                                        </p:attrNameLst>
                                      </p:cBhvr>
                                      <p:tavLst>
                                        <p:tav tm="0">
                                          <p:val>
                                            <p:strVal val="0-#ppt_w/2"/>
                                          </p:val>
                                        </p:tav>
                                        <p:tav tm="100000">
                                          <p:val>
                                            <p:strVal val="#ppt_x"/>
                                          </p:val>
                                        </p:tav>
                                      </p:tavLst>
                                    </p:anim>
                                    <p:anim calcmode="lin" valueType="num">
                                      <p:cBhvr additive="base">
                                        <p:cTn id="8" dur="500" fill="hold"/>
                                        <p:tgtEl>
                                          <p:spTgt spid="4106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7">
                                            <p:txEl>
                                              <p:pRg st="0" end="0"/>
                                            </p:txEl>
                                          </p:spTgt>
                                        </p:tgtEl>
                                        <p:attrNameLst>
                                          <p:attrName>style.visibility</p:attrName>
                                        </p:attrNameLst>
                                      </p:cBhvr>
                                      <p:to>
                                        <p:strVal val="visible"/>
                                      </p:to>
                                    </p:set>
                                    <p:anim calcmode="lin" valueType="num">
                                      <p:cBhvr additive="base">
                                        <p:cTn id="13"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6" grpId="0" animBg="1" autoUpdateAnimBg="0"/>
      <p:bldP spid="41062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827088" y="519113"/>
            <a:ext cx="7772400" cy="533400"/>
          </a:xfrm>
        </p:spPr>
        <p:txBody>
          <a:bodyPr rtlCol="0">
            <a:normAutofit fontScale="90000"/>
          </a:bodyPr>
          <a:lstStyle/>
          <a:p>
            <a:pPr eaLnBrk="1" fontAlgn="auto" hangingPunct="1">
              <a:spcAft>
                <a:spcPts val="0"/>
              </a:spcAft>
              <a:defRPr/>
            </a:pPr>
            <a:r>
              <a:rPr lang="es-ES_tradnl" sz="3600" dirty="0" smtClean="0">
                <a:latin typeface="Arial" charset="0"/>
              </a:rPr>
              <a:t>LIMPIEZA y DESINFECCION</a:t>
            </a:r>
            <a:br>
              <a:rPr lang="es-ES_tradnl" sz="3600" dirty="0" smtClean="0">
                <a:latin typeface="Arial" charset="0"/>
              </a:rPr>
            </a:br>
            <a:r>
              <a:rPr lang="es-ES_tradnl" sz="3600" dirty="0" smtClean="0">
                <a:latin typeface="Arial" charset="0"/>
              </a:rPr>
              <a:t>EN SALA</a:t>
            </a:r>
          </a:p>
        </p:txBody>
      </p:sp>
      <p:sp>
        <p:nvSpPr>
          <p:cNvPr id="407555" name="AutoShape 3" descr="DSCN1701"/>
          <p:cNvSpPr>
            <a:spLocks noChangeArrowheads="1"/>
          </p:cNvSpPr>
          <p:nvPr/>
        </p:nvSpPr>
        <p:spPr bwMode="auto">
          <a:xfrm>
            <a:off x="5076825" y="4149725"/>
            <a:ext cx="1600200" cy="1884363"/>
          </a:xfrm>
          <a:prstGeom prst="roundRect">
            <a:avLst>
              <a:gd name="adj" fmla="val 16667"/>
            </a:avLst>
          </a:prstGeom>
          <a:blipFill dpi="0" rotWithShape="1">
            <a:blip r:embed="rId2"/>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407556" name="AutoShape 4" descr="DSCN1696"/>
          <p:cNvSpPr>
            <a:spLocks noChangeArrowheads="1"/>
          </p:cNvSpPr>
          <p:nvPr/>
        </p:nvSpPr>
        <p:spPr bwMode="auto">
          <a:xfrm>
            <a:off x="2627313" y="1557338"/>
            <a:ext cx="1584325" cy="1871662"/>
          </a:xfrm>
          <a:prstGeom prst="roundRect">
            <a:avLst>
              <a:gd name="adj" fmla="val 16667"/>
            </a:avLst>
          </a:prstGeom>
          <a:blipFill dpi="0" rotWithShape="1">
            <a:blip r:embed="rId3"/>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407557" name="AutoShape 5" descr="DSCN1710"/>
          <p:cNvSpPr>
            <a:spLocks noChangeArrowheads="1"/>
          </p:cNvSpPr>
          <p:nvPr/>
        </p:nvSpPr>
        <p:spPr bwMode="auto">
          <a:xfrm>
            <a:off x="4714875" y="1595438"/>
            <a:ext cx="1657350" cy="1905000"/>
          </a:xfrm>
          <a:prstGeom prst="roundRect">
            <a:avLst>
              <a:gd name="adj" fmla="val 16667"/>
            </a:avLst>
          </a:prstGeom>
          <a:blipFill dpi="0" rotWithShape="1">
            <a:blip r:embed="rId4"/>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407558" name="AutoShape 6" descr="DSCN1693"/>
          <p:cNvSpPr>
            <a:spLocks noChangeArrowheads="1"/>
          </p:cNvSpPr>
          <p:nvPr/>
        </p:nvSpPr>
        <p:spPr bwMode="auto">
          <a:xfrm>
            <a:off x="6827838" y="1628775"/>
            <a:ext cx="1704975" cy="1917700"/>
          </a:xfrm>
          <a:prstGeom prst="roundRect">
            <a:avLst>
              <a:gd name="adj" fmla="val 16667"/>
            </a:avLst>
          </a:prstGeom>
          <a:blipFill dpi="0" rotWithShape="1">
            <a:blip r:embed="rId5"/>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sp>
        <p:nvSpPr>
          <p:cNvPr id="407559" name="AutoShape 7" descr="DSCN1692"/>
          <p:cNvSpPr>
            <a:spLocks noChangeArrowheads="1"/>
          </p:cNvSpPr>
          <p:nvPr/>
        </p:nvSpPr>
        <p:spPr bwMode="auto">
          <a:xfrm>
            <a:off x="611188" y="4149725"/>
            <a:ext cx="1657350" cy="1944688"/>
          </a:xfrm>
          <a:prstGeom prst="roundRect">
            <a:avLst>
              <a:gd name="adj" fmla="val 16667"/>
            </a:avLst>
          </a:prstGeom>
          <a:blipFill dpi="0" rotWithShape="1">
            <a:blip r:embed="rId6"/>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pic>
        <p:nvPicPr>
          <p:cNvPr id="407560" name="Picture 8" descr="renalin bottle"/>
          <p:cNvPicPr>
            <a:picLocks noChangeAspect="1" noChangeArrowheads="1"/>
          </p:cNvPicPr>
          <p:nvPr/>
        </p:nvPicPr>
        <p:blipFill>
          <a:blip r:embed="rId7"/>
          <a:srcRect/>
          <a:stretch>
            <a:fillRect/>
          </a:stretch>
        </p:blipFill>
        <p:spPr bwMode="auto">
          <a:xfrm>
            <a:off x="827088" y="1519238"/>
            <a:ext cx="1368425" cy="1981200"/>
          </a:xfrm>
          <a:prstGeom prst="rect">
            <a:avLst/>
          </a:prstGeom>
          <a:noFill/>
          <a:effectLst>
            <a:outerShdw dist="35921" dir="2700000" algn="ctr" rotWithShape="0">
              <a:schemeClr val="bg1"/>
            </a:outerShdw>
          </a:effectLst>
        </p:spPr>
      </p:pic>
      <p:sp>
        <p:nvSpPr>
          <p:cNvPr id="22537" name="Rectangle 9"/>
          <p:cNvSpPr>
            <a:spLocks noChangeArrowheads="1"/>
          </p:cNvSpPr>
          <p:nvPr/>
        </p:nvSpPr>
        <p:spPr bwMode="auto">
          <a:xfrm>
            <a:off x="1116013" y="2276475"/>
            <a:ext cx="863600" cy="576263"/>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sz="800" b="1">
                <a:solidFill>
                  <a:srgbClr val="000099"/>
                </a:solidFill>
                <a:latin typeface="Arial" panose="020B0604020202020204" pitchFamily="34" charset="0"/>
              </a:rPr>
              <a:t>DESCARTE</a:t>
            </a:r>
          </a:p>
          <a:p>
            <a:r>
              <a:rPr lang="es-ES" altLang="es-PA" sz="800" b="1">
                <a:solidFill>
                  <a:srgbClr val="000099"/>
                </a:solidFill>
                <a:latin typeface="Arial" panose="020B0604020202020204" pitchFamily="34" charset="0"/>
              </a:rPr>
              <a:t>DE</a:t>
            </a:r>
          </a:p>
          <a:p>
            <a:r>
              <a:rPr lang="es-ES" altLang="es-PA" sz="800" b="1">
                <a:solidFill>
                  <a:srgbClr val="000099"/>
                </a:solidFill>
                <a:latin typeface="Arial" panose="020B0604020202020204" pitchFamily="34" charset="0"/>
              </a:rPr>
              <a:t>PUNZO</a:t>
            </a:r>
          </a:p>
          <a:p>
            <a:r>
              <a:rPr lang="es-ES" altLang="es-PA" sz="800" b="1">
                <a:solidFill>
                  <a:srgbClr val="000099"/>
                </a:solidFill>
                <a:latin typeface="Arial" panose="020B0604020202020204" pitchFamily="34" charset="0"/>
              </a:rPr>
              <a:t>CORTANTES</a:t>
            </a:r>
          </a:p>
        </p:txBody>
      </p:sp>
      <p:sp>
        <p:nvSpPr>
          <p:cNvPr id="22538" name="AutoShape 10"/>
          <p:cNvSpPr>
            <a:spLocks noChangeArrowheads="1"/>
          </p:cNvSpPr>
          <p:nvPr/>
        </p:nvSpPr>
        <p:spPr bwMode="auto">
          <a:xfrm>
            <a:off x="468313" y="1268413"/>
            <a:ext cx="287337"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1</a:t>
            </a:r>
          </a:p>
        </p:txBody>
      </p:sp>
      <p:sp>
        <p:nvSpPr>
          <p:cNvPr id="22539" name="AutoShape 11"/>
          <p:cNvSpPr>
            <a:spLocks noChangeArrowheads="1"/>
          </p:cNvSpPr>
          <p:nvPr/>
        </p:nvSpPr>
        <p:spPr bwMode="auto">
          <a:xfrm>
            <a:off x="2339975" y="1339850"/>
            <a:ext cx="287338"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2</a:t>
            </a:r>
          </a:p>
        </p:txBody>
      </p:sp>
      <p:sp>
        <p:nvSpPr>
          <p:cNvPr id="22540" name="AutoShape 12"/>
          <p:cNvSpPr>
            <a:spLocks noChangeArrowheads="1"/>
          </p:cNvSpPr>
          <p:nvPr/>
        </p:nvSpPr>
        <p:spPr bwMode="auto">
          <a:xfrm>
            <a:off x="4356100" y="1484313"/>
            <a:ext cx="287338"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3</a:t>
            </a:r>
          </a:p>
        </p:txBody>
      </p:sp>
      <p:sp>
        <p:nvSpPr>
          <p:cNvPr id="22541" name="AutoShape 13"/>
          <p:cNvSpPr>
            <a:spLocks noChangeArrowheads="1"/>
          </p:cNvSpPr>
          <p:nvPr/>
        </p:nvSpPr>
        <p:spPr bwMode="auto">
          <a:xfrm>
            <a:off x="6516688" y="1484313"/>
            <a:ext cx="287337"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4</a:t>
            </a:r>
          </a:p>
        </p:txBody>
      </p:sp>
      <p:sp>
        <p:nvSpPr>
          <p:cNvPr id="22542" name="AutoShape 14"/>
          <p:cNvSpPr>
            <a:spLocks noChangeArrowheads="1"/>
          </p:cNvSpPr>
          <p:nvPr/>
        </p:nvSpPr>
        <p:spPr bwMode="auto">
          <a:xfrm>
            <a:off x="396875" y="3860800"/>
            <a:ext cx="287338"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5</a:t>
            </a:r>
          </a:p>
        </p:txBody>
      </p:sp>
      <p:sp>
        <p:nvSpPr>
          <p:cNvPr id="22543" name="AutoShape 15"/>
          <p:cNvSpPr>
            <a:spLocks noChangeArrowheads="1"/>
          </p:cNvSpPr>
          <p:nvPr/>
        </p:nvSpPr>
        <p:spPr bwMode="auto">
          <a:xfrm>
            <a:off x="2413000" y="3860800"/>
            <a:ext cx="287338"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6</a:t>
            </a:r>
          </a:p>
        </p:txBody>
      </p:sp>
      <p:sp>
        <p:nvSpPr>
          <p:cNvPr id="22544" name="AutoShape 16"/>
          <p:cNvSpPr>
            <a:spLocks noChangeArrowheads="1"/>
          </p:cNvSpPr>
          <p:nvPr/>
        </p:nvSpPr>
        <p:spPr bwMode="auto">
          <a:xfrm>
            <a:off x="4643438" y="4005263"/>
            <a:ext cx="287337" cy="288925"/>
          </a:xfrm>
          <a:prstGeom prst="flowChartConnector">
            <a:avLst/>
          </a:prstGeom>
          <a:solidFill>
            <a:srgbClr val="FFFF99"/>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a:t>7</a:t>
            </a:r>
          </a:p>
        </p:txBody>
      </p:sp>
      <p:sp>
        <p:nvSpPr>
          <p:cNvPr id="22545" name="Rectangle 17"/>
          <p:cNvSpPr>
            <a:spLocks noChangeArrowheads="1"/>
          </p:cNvSpPr>
          <p:nvPr/>
        </p:nvSpPr>
        <p:spPr bwMode="auto">
          <a:xfrm>
            <a:off x="2987675" y="4365625"/>
            <a:ext cx="1295400" cy="1439863"/>
          </a:xfrm>
          <a:prstGeom prst="rect">
            <a:avLst/>
          </a:prstGeom>
          <a:solidFill>
            <a:srgbClr val="FFFF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sz="1400" b="1">
                <a:solidFill>
                  <a:srgbClr val="000099"/>
                </a:solidFill>
                <a:latin typeface="Arial" panose="020B0604020202020204" pitchFamily="34" charset="0"/>
              </a:rPr>
              <a:t>LIMPIEZA </a:t>
            </a:r>
          </a:p>
          <a:p>
            <a:r>
              <a:rPr lang="es-ES" altLang="es-PA" sz="1400" b="1">
                <a:solidFill>
                  <a:srgbClr val="000099"/>
                </a:solidFill>
                <a:latin typeface="Arial" panose="020B0604020202020204" pitchFamily="34" charset="0"/>
              </a:rPr>
              <a:t>DE</a:t>
            </a:r>
          </a:p>
          <a:p>
            <a:r>
              <a:rPr lang="es-ES" altLang="es-PA" sz="1400" b="1">
                <a:solidFill>
                  <a:srgbClr val="000099"/>
                </a:solidFill>
                <a:latin typeface="Arial" panose="020B0604020202020204" pitchFamily="34" charset="0"/>
              </a:rPr>
              <a:t>SILLONES</a:t>
            </a:r>
          </a:p>
          <a:p>
            <a:r>
              <a:rPr lang="es-ES" altLang="es-PA" sz="1400">
                <a:solidFill>
                  <a:srgbClr val="000099"/>
                </a:solidFill>
                <a:latin typeface="Arial" panose="020B0604020202020204" pitchFamily="34" charset="0"/>
              </a:rPr>
              <a:t>(ver guía)</a:t>
            </a:r>
          </a:p>
        </p:txBody>
      </p:sp>
      <p:sp>
        <p:nvSpPr>
          <p:cNvPr id="22546" name="Text Box 18"/>
          <p:cNvSpPr txBox="1">
            <a:spLocks noChangeArrowheads="1"/>
          </p:cNvSpPr>
          <p:nvPr/>
        </p:nvSpPr>
        <p:spPr bwMode="auto">
          <a:xfrm>
            <a:off x="900113" y="3500438"/>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Retiro de contenedores </a:t>
            </a:r>
          </a:p>
        </p:txBody>
      </p:sp>
      <p:sp>
        <p:nvSpPr>
          <p:cNvPr id="22547" name="Text Box 19"/>
          <p:cNvSpPr txBox="1">
            <a:spLocks noChangeArrowheads="1"/>
          </p:cNvSpPr>
          <p:nvPr/>
        </p:nvSpPr>
        <p:spPr bwMode="auto">
          <a:xfrm>
            <a:off x="2700338" y="3500438"/>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Retiro de bolsas de desecho</a:t>
            </a:r>
          </a:p>
        </p:txBody>
      </p:sp>
      <p:sp>
        <p:nvSpPr>
          <p:cNvPr id="22548" name="Text Box 20"/>
          <p:cNvSpPr txBox="1">
            <a:spLocks noChangeArrowheads="1"/>
          </p:cNvSpPr>
          <p:nvPr/>
        </p:nvSpPr>
        <p:spPr bwMode="auto">
          <a:xfrm>
            <a:off x="4716463" y="3500438"/>
            <a:ext cx="158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Retiro de desechos del piso</a:t>
            </a:r>
          </a:p>
        </p:txBody>
      </p:sp>
      <p:sp>
        <p:nvSpPr>
          <p:cNvPr id="22549" name="Text Box 21"/>
          <p:cNvSpPr txBox="1">
            <a:spLocks noChangeArrowheads="1"/>
          </p:cNvSpPr>
          <p:nvPr/>
        </p:nvSpPr>
        <p:spPr bwMode="auto">
          <a:xfrm>
            <a:off x="6804025" y="3573463"/>
            <a:ext cx="1800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Trapeo con lejía al 1%</a:t>
            </a:r>
          </a:p>
        </p:txBody>
      </p:sp>
      <p:sp>
        <p:nvSpPr>
          <p:cNvPr id="22550" name="Text Box 22"/>
          <p:cNvSpPr txBox="1">
            <a:spLocks noChangeArrowheads="1"/>
          </p:cNvSpPr>
          <p:nvPr/>
        </p:nvSpPr>
        <p:spPr bwMode="auto">
          <a:xfrm>
            <a:off x="611188" y="6178550"/>
            <a:ext cx="1584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Trapeo con pino</a:t>
            </a:r>
          </a:p>
        </p:txBody>
      </p:sp>
      <p:sp>
        <p:nvSpPr>
          <p:cNvPr id="22551" name="Text Box 23"/>
          <p:cNvSpPr txBox="1">
            <a:spLocks noChangeArrowheads="1"/>
          </p:cNvSpPr>
          <p:nvPr/>
        </p:nvSpPr>
        <p:spPr bwMode="auto">
          <a:xfrm>
            <a:off x="2771775" y="5805488"/>
            <a:ext cx="1655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Lavado de manos y uso de guantes descartables</a:t>
            </a:r>
          </a:p>
        </p:txBody>
      </p:sp>
      <p:sp>
        <p:nvSpPr>
          <p:cNvPr id="22552" name="Text Box 24"/>
          <p:cNvSpPr txBox="1">
            <a:spLocks noChangeArrowheads="1"/>
          </p:cNvSpPr>
          <p:nvPr/>
        </p:nvSpPr>
        <p:spPr bwMode="auto">
          <a:xfrm>
            <a:off x="5219700" y="609282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sz="1200" b="1">
                <a:latin typeface="Arial" panose="020B0604020202020204" pitchFamily="34" charset="0"/>
              </a:rPr>
              <a:t>Colocar bolsa nueva a los contenedores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7555"/>
                                        </p:tgtEl>
                                        <p:attrNameLst>
                                          <p:attrName>style.visibility</p:attrName>
                                        </p:attrNameLst>
                                      </p:cBhvr>
                                      <p:to>
                                        <p:strVal val="visible"/>
                                      </p:to>
                                    </p:set>
                                    <p:animEffect transition="in" filter="fade">
                                      <p:cBhvr>
                                        <p:cTn id="7" dur="2000"/>
                                        <p:tgtEl>
                                          <p:spTgt spid="407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xit" presetSubtype="0" accel="100000" fill="hold" grpId="1" nodeType="clickEffect">
                                  <p:stCondLst>
                                    <p:cond delay="0"/>
                                  </p:stCondLst>
                                  <p:childTnLst>
                                    <p:anim calcmode="lin" valueType="num">
                                      <p:cBhvr>
                                        <p:cTn id="11" dur="1000"/>
                                        <p:tgtEl>
                                          <p:spTgt spid="407555"/>
                                        </p:tgtEl>
                                        <p:attrNameLst>
                                          <p:attrName>ppt_w</p:attrName>
                                        </p:attrNameLst>
                                      </p:cBhvr>
                                      <p:tavLst>
                                        <p:tav tm="0">
                                          <p:val>
                                            <p:strVal val="ppt_w"/>
                                          </p:val>
                                        </p:tav>
                                        <p:tav tm="100000">
                                          <p:val>
                                            <p:strVal val="ppt_w+.3"/>
                                          </p:val>
                                        </p:tav>
                                      </p:tavLst>
                                    </p:anim>
                                    <p:anim calcmode="lin" valueType="num">
                                      <p:cBhvr>
                                        <p:cTn id="12" dur="1000"/>
                                        <p:tgtEl>
                                          <p:spTgt spid="407555"/>
                                        </p:tgtEl>
                                        <p:attrNameLst>
                                          <p:attrName>ppt_h</p:attrName>
                                        </p:attrNameLst>
                                      </p:cBhvr>
                                      <p:tavLst>
                                        <p:tav tm="0">
                                          <p:val>
                                            <p:strVal val="ppt_h"/>
                                          </p:val>
                                        </p:tav>
                                        <p:tav tm="100000">
                                          <p:val>
                                            <p:strVal val="ppt_h"/>
                                          </p:val>
                                        </p:tav>
                                      </p:tavLst>
                                    </p:anim>
                                    <p:animEffect transition="out" filter="fade">
                                      <p:cBhvr>
                                        <p:cTn id="13" dur="1000"/>
                                        <p:tgtEl>
                                          <p:spTgt spid="407555"/>
                                        </p:tgtEl>
                                      </p:cBhvr>
                                    </p:animEffect>
                                    <p:set>
                                      <p:cBhvr>
                                        <p:cTn id="14" dur="1" fill="hold">
                                          <p:stCondLst>
                                            <p:cond delay="999"/>
                                          </p:stCondLst>
                                        </p:cTn>
                                        <p:tgtEl>
                                          <p:spTgt spid="40755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7556"/>
                                        </p:tgtEl>
                                        <p:attrNameLst>
                                          <p:attrName>style.visibility</p:attrName>
                                        </p:attrNameLst>
                                      </p:cBhvr>
                                      <p:to>
                                        <p:strVal val="visible"/>
                                      </p:to>
                                    </p:set>
                                    <p:animEffect transition="in" filter="fade">
                                      <p:cBhvr>
                                        <p:cTn id="19" dur="2000"/>
                                        <p:tgtEl>
                                          <p:spTgt spid="4075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xit" presetSubtype="0" accel="100000" fill="hold" grpId="1" nodeType="clickEffect">
                                  <p:stCondLst>
                                    <p:cond delay="0"/>
                                  </p:stCondLst>
                                  <p:childTnLst>
                                    <p:anim calcmode="lin" valueType="num">
                                      <p:cBhvr>
                                        <p:cTn id="23" dur="1000"/>
                                        <p:tgtEl>
                                          <p:spTgt spid="407556"/>
                                        </p:tgtEl>
                                        <p:attrNameLst>
                                          <p:attrName>ppt_w</p:attrName>
                                        </p:attrNameLst>
                                      </p:cBhvr>
                                      <p:tavLst>
                                        <p:tav tm="0">
                                          <p:val>
                                            <p:strVal val="ppt_w"/>
                                          </p:val>
                                        </p:tav>
                                        <p:tav tm="100000">
                                          <p:val>
                                            <p:strVal val="ppt_w+.3"/>
                                          </p:val>
                                        </p:tav>
                                      </p:tavLst>
                                    </p:anim>
                                    <p:anim calcmode="lin" valueType="num">
                                      <p:cBhvr>
                                        <p:cTn id="24" dur="1000"/>
                                        <p:tgtEl>
                                          <p:spTgt spid="407556"/>
                                        </p:tgtEl>
                                        <p:attrNameLst>
                                          <p:attrName>ppt_h</p:attrName>
                                        </p:attrNameLst>
                                      </p:cBhvr>
                                      <p:tavLst>
                                        <p:tav tm="0">
                                          <p:val>
                                            <p:strVal val="ppt_h"/>
                                          </p:val>
                                        </p:tav>
                                        <p:tav tm="100000">
                                          <p:val>
                                            <p:strVal val="ppt_h"/>
                                          </p:val>
                                        </p:tav>
                                      </p:tavLst>
                                    </p:anim>
                                    <p:animEffect transition="out" filter="fade">
                                      <p:cBhvr>
                                        <p:cTn id="25" dur="1000"/>
                                        <p:tgtEl>
                                          <p:spTgt spid="407556"/>
                                        </p:tgtEl>
                                      </p:cBhvr>
                                    </p:animEffect>
                                    <p:set>
                                      <p:cBhvr>
                                        <p:cTn id="26" dur="1" fill="hold">
                                          <p:stCondLst>
                                            <p:cond delay="999"/>
                                          </p:stCondLst>
                                        </p:cTn>
                                        <p:tgtEl>
                                          <p:spTgt spid="40755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7557"/>
                                        </p:tgtEl>
                                        <p:attrNameLst>
                                          <p:attrName>style.visibility</p:attrName>
                                        </p:attrNameLst>
                                      </p:cBhvr>
                                      <p:to>
                                        <p:strVal val="visible"/>
                                      </p:to>
                                    </p:set>
                                    <p:animEffect transition="in" filter="fade">
                                      <p:cBhvr>
                                        <p:cTn id="31" dur="2000"/>
                                        <p:tgtEl>
                                          <p:spTgt spid="40755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0" presetClass="exit" presetSubtype="0" accel="100000" fill="hold" grpId="1" nodeType="clickEffect">
                                  <p:stCondLst>
                                    <p:cond delay="0"/>
                                  </p:stCondLst>
                                  <p:childTnLst>
                                    <p:anim calcmode="lin" valueType="num">
                                      <p:cBhvr>
                                        <p:cTn id="35" dur="1000"/>
                                        <p:tgtEl>
                                          <p:spTgt spid="407557"/>
                                        </p:tgtEl>
                                        <p:attrNameLst>
                                          <p:attrName>ppt_w</p:attrName>
                                        </p:attrNameLst>
                                      </p:cBhvr>
                                      <p:tavLst>
                                        <p:tav tm="0">
                                          <p:val>
                                            <p:strVal val="ppt_w"/>
                                          </p:val>
                                        </p:tav>
                                        <p:tav tm="100000">
                                          <p:val>
                                            <p:strVal val="ppt_w+.3"/>
                                          </p:val>
                                        </p:tav>
                                      </p:tavLst>
                                    </p:anim>
                                    <p:anim calcmode="lin" valueType="num">
                                      <p:cBhvr>
                                        <p:cTn id="36" dur="1000"/>
                                        <p:tgtEl>
                                          <p:spTgt spid="407557"/>
                                        </p:tgtEl>
                                        <p:attrNameLst>
                                          <p:attrName>ppt_h</p:attrName>
                                        </p:attrNameLst>
                                      </p:cBhvr>
                                      <p:tavLst>
                                        <p:tav tm="0">
                                          <p:val>
                                            <p:strVal val="ppt_h"/>
                                          </p:val>
                                        </p:tav>
                                        <p:tav tm="100000">
                                          <p:val>
                                            <p:strVal val="ppt_h"/>
                                          </p:val>
                                        </p:tav>
                                      </p:tavLst>
                                    </p:anim>
                                    <p:animEffect transition="out" filter="fade">
                                      <p:cBhvr>
                                        <p:cTn id="37" dur="1000"/>
                                        <p:tgtEl>
                                          <p:spTgt spid="407557"/>
                                        </p:tgtEl>
                                      </p:cBhvr>
                                    </p:animEffect>
                                    <p:set>
                                      <p:cBhvr>
                                        <p:cTn id="38" dur="1" fill="hold">
                                          <p:stCondLst>
                                            <p:cond delay="999"/>
                                          </p:stCondLst>
                                        </p:cTn>
                                        <p:tgtEl>
                                          <p:spTgt spid="40755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07558"/>
                                        </p:tgtEl>
                                        <p:attrNameLst>
                                          <p:attrName>style.visibility</p:attrName>
                                        </p:attrNameLst>
                                      </p:cBhvr>
                                      <p:to>
                                        <p:strVal val="visible"/>
                                      </p:to>
                                    </p:set>
                                    <p:animEffect transition="in" filter="fade">
                                      <p:cBhvr>
                                        <p:cTn id="43" dur="800" decel="100000"/>
                                        <p:tgtEl>
                                          <p:spTgt spid="407558"/>
                                        </p:tgtEl>
                                      </p:cBhvr>
                                    </p:animEffect>
                                    <p:anim calcmode="lin" valueType="num">
                                      <p:cBhvr>
                                        <p:cTn id="44" dur="800" decel="100000" fill="hold"/>
                                        <p:tgtEl>
                                          <p:spTgt spid="407558"/>
                                        </p:tgtEl>
                                        <p:attrNameLst>
                                          <p:attrName>style.rotation</p:attrName>
                                        </p:attrNameLst>
                                      </p:cBhvr>
                                      <p:tavLst>
                                        <p:tav tm="0">
                                          <p:val>
                                            <p:fltVal val="-90"/>
                                          </p:val>
                                        </p:tav>
                                        <p:tav tm="100000">
                                          <p:val>
                                            <p:fltVal val="0"/>
                                          </p:val>
                                        </p:tav>
                                      </p:tavLst>
                                    </p:anim>
                                    <p:anim calcmode="lin" valueType="num">
                                      <p:cBhvr>
                                        <p:cTn id="45" dur="800" decel="100000" fill="hold"/>
                                        <p:tgtEl>
                                          <p:spTgt spid="407558"/>
                                        </p:tgtEl>
                                        <p:attrNameLst>
                                          <p:attrName>ppt_x</p:attrName>
                                        </p:attrNameLst>
                                      </p:cBhvr>
                                      <p:tavLst>
                                        <p:tav tm="0">
                                          <p:val>
                                            <p:strVal val="#ppt_x+0.4"/>
                                          </p:val>
                                        </p:tav>
                                        <p:tav tm="100000">
                                          <p:val>
                                            <p:strVal val="#ppt_x-0.05"/>
                                          </p:val>
                                        </p:tav>
                                      </p:tavLst>
                                    </p:anim>
                                    <p:anim calcmode="lin" valueType="num">
                                      <p:cBhvr>
                                        <p:cTn id="46" dur="800" decel="100000" fill="hold"/>
                                        <p:tgtEl>
                                          <p:spTgt spid="40755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0755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07558"/>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9" presetClass="exit" presetSubtype="0" fill="hold" grpId="1" nodeType="clickEffect">
                                  <p:stCondLst>
                                    <p:cond delay="0"/>
                                  </p:stCondLst>
                                  <p:childTnLst>
                                    <p:anim calcmode="lin" valueType="num">
                                      <p:cBhvr>
                                        <p:cTn id="52" dur="1000"/>
                                        <p:tgtEl>
                                          <p:spTgt spid="407558"/>
                                        </p:tgtEl>
                                        <p:attrNameLst>
                                          <p:attrName>ppt_x</p:attrName>
                                        </p:attrNameLst>
                                      </p:cBhvr>
                                      <p:tavLst>
                                        <p:tav tm="0">
                                          <p:val>
                                            <p:strVal val="ppt_x"/>
                                          </p:val>
                                        </p:tav>
                                        <p:tav tm="100000">
                                          <p:val>
                                            <p:strVal val="ppt_x-.2"/>
                                          </p:val>
                                        </p:tav>
                                      </p:tavLst>
                                    </p:anim>
                                    <p:anim calcmode="lin" valueType="num">
                                      <p:cBhvr>
                                        <p:cTn id="53" dur="1000"/>
                                        <p:tgtEl>
                                          <p:spTgt spid="407558"/>
                                        </p:tgtEl>
                                        <p:attrNameLst>
                                          <p:attrName>ppt_y</p:attrName>
                                        </p:attrNameLst>
                                      </p:cBhvr>
                                      <p:tavLst>
                                        <p:tav tm="0">
                                          <p:val>
                                            <p:strVal val="ppt_y"/>
                                          </p:val>
                                        </p:tav>
                                        <p:tav tm="100000">
                                          <p:val>
                                            <p:strVal val="ppt_y"/>
                                          </p:val>
                                        </p:tav>
                                      </p:tavLst>
                                    </p:anim>
                                    <p:animEffect transition="out" filter="fade">
                                      <p:cBhvr>
                                        <p:cTn id="54" dur="1000"/>
                                        <p:tgtEl>
                                          <p:spTgt spid="407558"/>
                                        </p:tgtEl>
                                      </p:cBhvr>
                                    </p:animEffect>
                                    <p:set>
                                      <p:cBhvr>
                                        <p:cTn id="55" dur="1" fill="hold">
                                          <p:stCondLst>
                                            <p:cond delay="999"/>
                                          </p:stCondLst>
                                        </p:cTn>
                                        <p:tgtEl>
                                          <p:spTgt spid="40755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07559"/>
                                        </p:tgtEl>
                                        <p:attrNameLst>
                                          <p:attrName>style.visibility</p:attrName>
                                        </p:attrNameLst>
                                      </p:cBhvr>
                                      <p:to>
                                        <p:strVal val="visible"/>
                                      </p:to>
                                    </p:set>
                                    <p:animEffect transition="in" filter="fade">
                                      <p:cBhvr>
                                        <p:cTn id="60" dur="2000"/>
                                        <p:tgtEl>
                                          <p:spTgt spid="40755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xit" presetSubtype="0" accel="100000" fill="hold" grpId="1" nodeType="clickEffect">
                                  <p:stCondLst>
                                    <p:cond delay="0"/>
                                  </p:stCondLst>
                                  <p:childTnLst>
                                    <p:anim calcmode="lin" valueType="num">
                                      <p:cBhvr>
                                        <p:cTn id="64" dur="1000"/>
                                        <p:tgtEl>
                                          <p:spTgt spid="407559"/>
                                        </p:tgtEl>
                                        <p:attrNameLst>
                                          <p:attrName>ppt_w</p:attrName>
                                        </p:attrNameLst>
                                      </p:cBhvr>
                                      <p:tavLst>
                                        <p:tav tm="0">
                                          <p:val>
                                            <p:strVal val="ppt_w"/>
                                          </p:val>
                                        </p:tav>
                                        <p:tav tm="100000">
                                          <p:val>
                                            <p:strVal val="ppt_w+.3"/>
                                          </p:val>
                                        </p:tav>
                                      </p:tavLst>
                                    </p:anim>
                                    <p:anim calcmode="lin" valueType="num">
                                      <p:cBhvr>
                                        <p:cTn id="65" dur="1000"/>
                                        <p:tgtEl>
                                          <p:spTgt spid="407559"/>
                                        </p:tgtEl>
                                        <p:attrNameLst>
                                          <p:attrName>ppt_h</p:attrName>
                                        </p:attrNameLst>
                                      </p:cBhvr>
                                      <p:tavLst>
                                        <p:tav tm="0">
                                          <p:val>
                                            <p:strVal val="ppt_h"/>
                                          </p:val>
                                        </p:tav>
                                        <p:tav tm="100000">
                                          <p:val>
                                            <p:strVal val="ppt_h"/>
                                          </p:val>
                                        </p:tav>
                                      </p:tavLst>
                                    </p:anim>
                                    <p:animEffect transition="out" filter="fade">
                                      <p:cBhvr>
                                        <p:cTn id="66" dur="1000"/>
                                        <p:tgtEl>
                                          <p:spTgt spid="407559"/>
                                        </p:tgtEl>
                                      </p:cBhvr>
                                    </p:animEffect>
                                    <p:set>
                                      <p:cBhvr>
                                        <p:cTn id="67" dur="1" fill="hold">
                                          <p:stCondLst>
                                            <p:cond delay="999"/>
                                          </p:stCondLst>
                                        </p:cTn>
                                        <p:tgtEl>
                                          <p:spTgt spid="4075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animBg="1"/>
      <p:bldP spid="407555" grpId="1" animBg="1"/>
      <p:bldP spid="407556" grpId="0" animBg="1"/>
      <p:bldP spid="407556" grpId="1" animBg="1"/>
      <p:bldP spid="407557" grpId="0" animBg="1"/>
      <p:bldP spid="407557" grpId="1" animBg="1"/>
      <p:bldP spid="407558" grpId="0" animBg="1"/>
      <p:bldP spid="407558" grpId="1" animBg="1"/>
      <p:bldP spid="407559" grpId="0" animBg="1"/>
      <p:bldP spid="40755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1042988" y="476250"/>
            <a:ext cx="7705725" cy="360363"/>
          </a:xfrm>
        </p:spPr>
        <p:txBody>
          <a:bodyPr rtlCol="0">
            <a:normAutofit fontScale="90000"/>
          </a:bodyPr>
          <a:lstStyle/>
          <a:p>
            <a:pPr eaLnBrk="1" fontAlgn="auto" hangingPunct="1">
              <a:spcAft>
                <a:spcPts val="0"/>
              </a:spcAft>
              <a:defRPr/>
            </a:pPr>
            <a:r>
              <a:rPr lang="es-MX" sz="2400" i="1" u="sng" smtClean="0">
                <a:solidFill>
                  <a:srgbClr val="990099"/>
                </a:solidFill>
                <a:latin typeface="Monotype Corsiva" pitchFamily="66" charset="0"/>
              </a:rPr>
              <a:t>BIOSEGURIDAD EN LA SALA DE HEMODIALISIS</a:t>
            </a:r>
            <a:endParaRPr lang="es-ES" sz="2400" i="1" u="sng" smtClean="0">
              <a:solidFill>
                <a:srgbClr val="990099"/>
              </a:solidFill>
              <a:latin typeface="Monotype Corsiva" pitchFamily="66" charset="0"/>
            </a:endParaRPr>
          </a:p>
        </p:txBody>
      </p:sp>
      <p:sp>
        <p:nvSpPr>
          <p:cNvPr id="334851" name="Rectangle 3"/>
          <p:cNvSpPr>
            <a:spLocks noGrp="1" noChangeArrowheads="1"/>
          </p:cNvSpPr>
          <p:nvPr>
            <p:ph idx="1"/>
          </p:nvPr>
        </p:nvSpPr>
        <p:spPr>
          <a:xfrm>
            <a:off x="395288" y="1268413"/>
            <a:ext cx="8496300" cy="5400675"/>
          </a:xfrm>
          <a:solidFill>
            <a:schemeClr val="accent2">
              <a:lumMod val="75000"/>
            </a:schemeClr>
          </a:solidFill>
        </p:spPr>
        <p:txBody>
          <a:bodyPr rtlCol="0">
            <a:normAutofit/>
          </a:bodyPr>
          <a:lstStyle/>
          <a:p>
            <a:pPr eaLnBrk="1" fontAlgn="auto" hangingPunct="1">
              <a:lnSpc>
                <a:spcPct val="90000"/>
              </a:lnSpc>
              <a:spcAft>
                <a:spcPts val="0"/>
              </a:spcAft>
              <a:buFont typeface="Wingdings" pitchFamily="2" charset="2"/>
              <a:buBlip>
                <a:blip r:embed="rId2"/>
              </a:buBlip>
              <a:defRPr/>
            </a:pPr>
            <a:r>
              <a:rPr lang="es-ES" sz="2400" dirty="0" smtClean="0">
                <a:solidFill>
                  <a:schemeClr val="bg2"/>
                </a:solidFill>
              </a:rPr>
              <a:t>Prohibición de transporte común de medicación y viales para medicación, equipos y </a:t>
            </a:r>
            <a:r>
              <a:rPr lang="es-ES" sz="2400" dirty="0" err="1" smtClean="0">
                <a:solidFill>
                  <a:schemeClr val="bg2"/>
                </a:solidFill>
              </a:rPr>
              <a:t>descartadores</a:t>
            </a:r>
            <a:r>
              <a:rPr lang="es-ES" sz="2400" dirty="0" smtClean="0">
                <a:solidFill>
                  <a:schemeClr val="bg2"/>
                </a:solidFill>
              </a:rPr>
              <a:t> contaminados.</a:t>
            </a:r>
          </a:p>
          <a:p>
            <a:pPr eaLnBrk="1" fontAlgn="auto" hangingPunct="1">
              <a:lnSpc>
                <a:spcPct val="90000"/>
              </a:lnSpc>
              <a:spcAft>
                <a:spcPts val="0"/>
              </a:spcAft>
              <a:buFont typeface="Wingdings" pitchFamily="2" charset="2"/>
              <a:buBlip>
                <a:blip r:embed="rId2"/>
              </a:buBlip>
              <a:defRPr/>
            </a:pPr>
            <a:r>
              <a:rPr lang="es-ES" sz="2400" dirty="0" smtClean="0">
                <a:solidFill>
                  <a:schemeClr val="bg2"/>
                </a:solidFill>
              </a:rPr>
              <a:t>Prohibición de transporte común de elementos de uso directo en el paciente (carros o bandejas de transporte), de equipamiento.</a:t>
            </a:r>
          </a:p>
          <a:p>
            <a:pPr eaLnBrk="1" fontAlgn="auto" hangingPunct="1">
              <a:lnSpc>
                <a:spcPct val="90000"/>
              </a:lnSpc>
              <a:spcAft>
                <a:spcPts val="0"/>
              </a:spcAft>
              <a:buFont typeface="Wingdings" pitchFamily="2" charset="2"/>
              <a:buBlip>
                <a:blip r:embed="rId2"/>
              </a:buBlip>
              <a:defRPr/>
            </a:pPr>
            <a:r>
              <a:rPr lang="es-ES" sz="2400" dirty="0" smtClean="0">
                <a:solidFill>
                  <a:schemeClr val="bg2"/>
                </a:solidFill>
              </a:rPr>
              <a:t>Prohibición de la utilización de viales comunes para medicación.</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Preparación centralizada de medicamentos</a:t>
            </a:r>
            <a:endParaRPr lang="es-ES" sz="2400" dirty="0" smtClean="0">
              <a:solidFill>
                <a:schemeClr val="bg2"/>
              </a:solidFill>
            </a:endParaRP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21163"/>
            <a:ext cx="27940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4" name="Rectangle 12"/>
          <p:cNvSpPr>
            <a:spLocks noGrp="1" noChangeArrowheads="1"/>
          </p:cNvSpPr>
          <p:nvPr>
            <p:ph type="title"/>
          </p:nvPr>
        </p:nvSpPr>
        <p:spPr>
          <a:xfrm>
            <a:off x="1258888" y="620713"/>
            <a:ext cx="7200900" cy="431800"/>
          </a:xfrm>
        </p:spPr>
        <p:txBody>
          <a:bodyPr rtlCol="0">
            <a:normAutofit fontScale="90000"/>
          </a:bodyPr>
          <a:lstStyle/>
          <a:p>
            <a:pPr eaLnBrk="1" fontAlgn="auto" hangingPunct="1">
              <a:spcAft>
                <a:spcPts val="0"/>
              </a:spcAft>
              <a:defRPr/>
            </a:pPr>
            <a:r>
              <a:rPr lang="es-MX" sz="2400" i="1" u="sng" smtClean="0">
                <a:solidFill>
                  <a:srgbClr val="990099"/>
                </a:solidFill>
                <a:latin typeface="Monotype Corsiva" pitchFamily="66" charset="0"/>
              </a:rPr>
              <a:t>BIOSEGURIDAD EN LA SALA DE HEMODIALISIS</a:t>
            </a:r>
            <a:endParaRPr lang="es-ES" sz="2400" i="1" u="sng" smtClean="0">
              <a:solidFill>
                <a:srgbClr val="990099"/>
              </a:solidFill>
              <a:latin typeface="Monotype Corsiva" pitchFamily="66" charset="0"/>
            </a:endParaRPr>
          </a:p>
        </p:txBody>
      </p:sp>
      <p:graphicFrame>
        <p:nvGraphicFramePr>
          <p:cNvPr id="3074" name="Object 6"/>
          <p:cNvGraphicFramePr>
            <a:graphicFrameLocks noChangeAspect="1"/>
          </p:cNvGraphicFramePr>
          <p:nvPr>
            <p:ph idx="1"/>
          </p:nvPr>
        </p:nvGraphicFramePr>
        <p:xfrm>
          <a:off x="4787900" y="3579813"/>
          <a:ext cx="3619500" cy="2435225"/>
        </p:xfrm>
        <a:graphic>
          <a:graphicData uri="http://schemas.openxmlformats.org/presentationml/2006/ole">
            <mc:AlternateContent xmlns:mc="http://schemas.openxmlformats.org/markup-compatibility/2006">
              <mc:Choice xmlns:v="urn:schemas-microsoft-com:vml" Requires="v">
                <p:oleObj spid="_x0000_s3080" name="Imagen" r:id="rId3" imgW="3638095" imgH="2447619" progId="MS_ClipArt_Gallery.2">
                  <p:embed/>
                </p:oleObj>
              </mc:Choice>
              <mc:Fallback>
                <p:oleObj name="Imagen" r:id="rId3" imgW="3638095" imgH="2447619"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579813"/>
                        <a:ext cx="3619500" cy="243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5875" name="Rectangle 3"/>
          <p:cNvSpPr>
            <a:spLocks noGrp="1" noChangeArrowheads="1"/>
          </p:cNvSpPr>
          <p:nvPr>
            <p:ph type="body" idx="4294967295"/>
          </p:nvPr>
        </p:nvSpPr>
        <p:spPr>
          <a:xfrm>
            <a:off x="0" y="1676400"/>
            <a:ext cx="8569325" cy="4992688"/>
          </a:xfrm>
          <a:solidFill>
            <a:schemeClr val="accent2">
              <a:lumMod val="75000"/>
            </a:schemeClr>
          </a:solidFill>
        </p:spPr>
        <p:txBody>
          <a:bodyPr rtlCol="0">
            <a:normAutofit/>
          </a:bodyPr>
          <a:lstStyle/>
          <a:p>
            <a:pPr eaLnBrk="1" fontAlgn="auto" hangingPunct="1">
              <a:spcAft>
                <a:spcPts val="0"/>
              </a:spcAft>
              <a:buFont typeface="Wingdings" pitchFamily="2" charset="2"/>
              <a:buBlip>
                <a:blip r:embed="rId5"/>
              </a:buBlip>
              <a:defRPr/>
            </a:pPr>
            <a:r>
              <a:rPr lang="es-ES" sz="2400" i="1" dirty="0" smtClean="0">
                <a:solidFill>
                  <a:schemeClr val="bg2"/>
                </a:solidFill>
              </a:rPr>
              <a:t>Descontaminación sistemática de elementos que entran en contacto con un paciente antes de volver al área limpia o entrar en contacto con otro paciente.</a:t>
            </a:r>
          </a:p>
          <a:p>
            <a:pPr eaLnBrk="1" fontAlgn="auto" hangingPunct="1">
              <a:spcAft>
                <a:spcPts val="0"/>
              </a:spcAft>
              <a:defRPr/>
            </a:pPr>
            <a:endParaRPr lang="es-ES" sz="2400" dirty="0" smtClean="0"/>
          </a:p>
        </p:txBody>
      </p:sp>
      <p:grpSp>
        <p:nvGrpSpPr>
          <p:cNvPr id="3077" name="Group 10"/>
          <p:cNvGrpSpPr>
            <a:grpSpLocks/>
          </p:cNvGrpSpPr>
          <p:nvPr/>
        </p:nvGrpSpPr>
        <p:grpSpPr bwMode="auto">
          <a:xfrm>
            <a:off x="827088" y="2924175"/>
            <a:ext cx="2592387" cy="3600450"/>
            <a:chOff x="521" y="1842"/>
            <a:chExt cx="1633" cy="2268"/>
          </a:xfrm>
        </p:grpSpPr>
        <p:pic>
          <p:nvPicPr>
            <p:cNvPr id="307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 y="1842"/>
              <a:ext cx="1627"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2840"/>
              <a:ext cx="1633"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19200" y="152400"/>
            <a:ext cx="7673975" cy="1066800"/>
          </a:xfrm>
        </p:spPr>
        <p:txBody>
          <a:bodyPr/>
          <a:lstStyle/>
          <a:p>
            <a:pPr eaLnBrk="1" hangingPunct="1"/>
            <a:r>
              <a:rPr lang="es-MX" altLang="es-PA" sz="2800" i="1" u="sng" smtClean="0">
                <a:solidFill>
                  <a:srgbClr val="990099"/>
                </a:solidFill>
                <a:latin typeface="Monotype Corsiva" panose="03010101010201010101" pitchFamily="66" charset="0"/>
              </a:rPr>
              <a:t>BIOSEGURIDAD EN LA SALA DE HEMODIALISIS</a:t>
            </a:r>
            <a:endParaRPr lang="es-ES" altLang="es-PA" sz="2800" i="1" u="sng" smtClean="0">
              <a:solidFill>
                <a:srgbClr val="990099"/>
              </a:solidFill>
              <a:latin typeface="Monotype Corsiva" panose="03010101010201010101" pitchFamily="66" charset="0"/>
            </a:endParaRPr>
          </a:p>
        </p:txBody>
      </p:sp>
      <p:sp>
        <p:nvSpPr>
          <p:cNvPr id="344067" name="Rectangle 3"/>
          <p:cNvSpPr>
            <a:spLocks noGrp="1" noChangeArrowheads="1"/>
          </p:cNvSpPr>
          <p:nvPr>
            <p:ph idx="1"/>
          </p:nvPr>
        </p:nvSpPr>
        <p:spPr>
          <a:xfrm>
            <a:off x="0" y="1676400"/>
            <a:ext cx="8893175" cy="4724400"/>
          </a:xfrm>
          <a:solidFill>
            <a:schemeClr val="accent2">
              <a:lumMod val="75000"/>
            </a:schemeClr>
          </a:solidFill>
        </p:spPr>
        <p:txBody>
          <a:bodyPr rtlCol="0">
            <a:normAutofit/>
          </a:bodyPr>
          <a:lstStyle/>
          <a:p>
            <a:pPr eaLnBrk="1" fontAlgn="auto" hangingPunct="1">
              <a:spcAft>
                <a:spcPts val="0"/>
              </a:spcAft>
              <a:buFont typeface="Wingdings" pitchFamily="2" charset="2"/>
              <a:buBlip>
                <a:blip r:embed="rId2"/>
              </a:buBlip>
              <a:defRPr/>
            </a:pPr>
            <a:r>
              <a:rPr lang="es-ES" sz="2200" dirty="0" smtClean="0">
                <a:solidFill>
                  <a:schemeClr val="bg2"/>
                </a:solidFill>
              </a:rPr>
              <a:t>Limpieza, desinfección y esterilización de material reutilizable, máquinas de diálisis y de las superficies.</a:t>
            </a:r>
          </a:p>
          <a:p>
            <a:pPr eaLnBrk="1" fontAlgn="auto" hangingPunct="1">
              <a:spcAft>
                <a:spcPts val="0"/>
              </a:spcAft>
              <a:defRPr/>
            </a:pPr>
            <a:endParaRPr lang="es-ES" sz="2200" dirty="0" smtClean="0">
              <a:solidFill>
                <a:schemeClr val="bg2"/>
              </a:solidFill>
            </a:endParaRPr>
          </a:p>
        </p:txBody>
      </p:sp>
      <p:sp>
        <p:nvSpPr>
          <p:cNvPr id="24580" name="AutoShape 4" descr="DSCN1713"/>
          <p:cNvSpPr>
            <a:spLocks noChangeArrowheads="1"/>
          </p:cNvSpPr>
          <p:nvPr/>
        </p:nvSpPr>
        <p:spPr bwMode="auto">
          <a:xfrm>
            <a:off x="1258888" y="2781300"/>
            <a:ext cx="2665412" cy="3240088"/>
          </a:xfrm>
          <a:prstGeom prst="roundRect">
            <a:avLst>
              <a:gd name="adj" fmla="val 16667"/>
            </a:avLst>
          </a:prstGeom>
          <a:blipFill dpi="0" rotWithShape="1">
            <a:blip r:embed="rId3"/>
            <a:srcRect/>
            <a:stretch>
              <a:fillRect/>
            </a:stretch>
          </a:blipFill>
          <a:ln w="19050" algn="ctr">
            <a:solidFill>
              <a:schemeClr val="tx1"/>
            </a:solidFill>
            <a:round/>
            <a:headEnd/>
            <a:tailEnd/>
          </a:ln>
        </p:spPr>
        <p:txBody>
          <a:bodyPr lIns="0" tIns="0" rIns="0" bIns="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s-PE" altLang="es-PA"/>
          </a:p>
        </p:txBody>
      </p:sp>
      <p:pic>
        <p:nvPicPr>
          <p:cNvPr id="24581" name="Picture 5" descr="tech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76475"/>
            <a:ext cx="2233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58888" y="333375"/>
            <a:ext cx="7673975" cy="755650"/>
          </a:xfrm>
        </p:spPr>
        <p:txBody>
          <a:bodyPr/>
          <a:lstStyle/>
          <a:p>
            <a:pPr eaLnBrk="1" hangingPunct="1"/>
            <a:r>
              <a:rPr lang="es-MX" altLang="es-PA" sz="2800" i="1" u="sng" smtClean="0">
                <a:solidFill>
                  <a:srgbClr val="990099"/>
                </a:solidFill>
                <a:latin typeface="Monotype Corsiva" panose="03010101010201010101" pitchFamily="66" charset="0"/>
              </a:rPr>
              <a:t>BIOSEGURIDAD EN LA SALA DE HEMODIALISIS</a:t>
            </a:r>
            <a:endParaRPr lang="es-ES" altLang="es-PA" sz="2800" i="1" u="sng" smtClean="0">
              <a:solidFill>
                <a:srgbClr val="990099"/>
              </a:solidFill>
              <a:latin typeface="Monotype Corsiva" panose="03010101010201010101" pitchFamily="66" charset="0"/>
            </a:endParaRPr>
          </a:p>
        </p:txBody>
      </p:sp>
      <p:sp>
        <p:nvSpPr>
          <p:cNvPr id="337923" name="Rectangle 3"/>
          <p:cNvSpPr>
            <a:spLocks noGrp="1" noChangeArrowheads="1"/>
          </p:cNvSpPr>
          <p:nvPr>
            <p:ph idx="1"/>
          </p:nvPr>
        </p:nvSpPr>
        <p:spPr>
          <a:xfrm>
            <a:off x="468313" y="1484313"/>
            <a:ext cx="8351837" cy="4897437"/>
          </a:xfrm>
          <a:solidFill>
            <a:schemeClr val="accent2">
              <a:lumMod val="75000"/>
            </a:schemeClr>
          </a:solidFill>
        </p:spPr>
        <p:txBody>
          <a:bodyPr rtlCol="0">
            <a:normAutofit/>
          </a:bodyPr>
          <a:lstStyle/>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Delimitación de tiempos definidos</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Aplicación de estrictas medidas asépticas en procesos invasivos</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Eliminación de fluidos </a:t>
            </a:r>
            <a:r>
              <a:rPr lang="es-MX" sz="2400" dirty="0" err="1" smtClean="0">
                <a:solidFill>
                  <a:schemeClr val="bg2"/>
                </a:solidFill>
              </a:rPr>
              <a:t>biocontaminados</a:t>
            </a:r>
            <a:r>
              <a:rPr lang="es-MX" sz="2400" dirty="0" smtClean="0">
                <a:solidFill>
                  <a:schemeClr val="bg2"/>
                </a:solidFill>
              </a:rPr>
              <a:t> en recipientes o áreas especiales.</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Mantenimiento de la individualidad de la atención del paciente</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Delimitar el uso de equipos según condición serológica </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Vigilancia, seguimiento y sectorización de pacientes según resultados de marcadores virales. </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Adecuada eliminación de residuos </a:t>
            </a:r>
            <a:r>
              <a:rPr lang="es-MX" sz="2400" dirty="0" err="1" smtClean="0">
                <a:solidFill>
                  <a:schemeClr val="bg2"/>
                </a:solidFill>
              </a:rPr>
              <a:t>biocontaminados</a:t>
            </a:r>
            <a:endParaRPr lang="es-MX" sz="2400" dirty="0" smtClean="0">
              <a:solidFill>
                <a:schemeClr val="bg2"/>
              </a:solidFill>
            </a:endParaRPr>
          </a:p>
          <a:p>
            <a:pPr eaLnBrk="1" fontAlgn="auto" hangingPunct="1">
              <a:lnSpc>
                <a:spcPct val="90000"/>
              </a:lnSpc>
              <a:spcAft>
                <a:spcPts val="0"/>
              </a:spcAft>
              <a:buFont typeface="Wingdings" pitchFamily="2" charset="2"/>
              <a:buBlip>
                <a:blip r:embed="rId2"/>
              </a:buBlip>
              <a:defRPr/>
            </a:pPr>
            <a:endParaRPr lang="es-ES" sz="2400" dirty="0" smtClean="0">
              <a:solidFill>
                <a:schemeClr val="bg2"/>
              </a:solidFill>
            </a:endParaRPr>
          </a:p>
          <a:p>
            <a:pPr eaLnBrk="1" fontAlgn="auto" hangingPunct="1">
              <a:lnSpc>
                <a:spcPct val="90000"/>
              </a:lnSpc>
              <a:spcAft>
                <a:spcPts val="0"/>
              </a:spcAft>
              <a:defRPr/>
            </a:pPr>
            <a:endParaRPr lang="es-E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s-MX" altLang="es-PA" sz="2800" i="1" u="sng" smtClean="0">
                <a:solidFill>
                  <a:srgbClr val="990099"/>
                </a:solidFill>
                <a:latin typeface="Monotype Corsiva" panose="03010101010201010101" pitchFamily="66" charset="0"/>
              </a:rPr>
              <a:t>BIOSEGURIDAD EN LA SALA DE HEMODIALISIS</a:t>
            </a:r>
            <a:endParaRPr lang="es-ES" altLang="es-PA" sz="2800" i="1" u="sng" smtClean="0">
              <a:solidFill>
                <a:srgbClr val="990099"/>
              </a:solidFill>
              <a:latin typeface="Monotype Corsiva" panose="03010101010201010101" pitchFamily="66" charset="0"/>
            </a:endParaRPr>
          </a:p>
        </p:txBody>
      </p:sp>
      <p:sp>
        <p:nvSpPr>
          <p:cNvPr id="339971" name="Rectangle 3"/>
          <p:cNvSpPr>
            <a:spLocks noGrp="1" noChangeArrowheads="1"/>
          </p:cNvSpPr>
          <p:nvPr>
            <p:ph idx="1"/>
          </p:nvPr>
        </p:nvSpPr>
        <p:spPr>
          <a:xfrm>
            <a:off x="323850" y="1412875"/>
            <a:ext cx="8640763" cy="5184775"/>
          </a:xfrm>
          <a:solidFill>
            <a:schemeClr val="accent2">
              <a:lumMod val="75000"/>
            </a:schemeClr>
          </a:solidFill>
        </p:spPr>
        <p:txBody>
          <a:bodyPr rtlCol="0">
            <a:normAutofit/>
          </a:bodyPr>
          <a:lstStyle/>
          <a:p>
            <a:pPr eaLnBrk="1" fontAlgn="auto" hangingPunct="1">
              <a:lnSpc>
                <a:spcPct val="80000"/>
              </a:lnSpc>
              <a:spcAft>
                <a:spcPts val="0"/>
              </a:spcAft>
              <a:buFont typeface="Wingdings" pitchFamily="2" charset="2"/>
              <a:buBlip>
                <a:blip r:embed="rId2"/>
              </a:buBlip>
              <a:defRPr/>
            </a:pPr>
            <a:endParaRPr lang="es-MX" sz="1800" dirty="0" smtClean="0"/>
          </a:p>
          <a:p>
            <a:pPr eaLnBrk="1" fontAlgn="auto" hangingPunct="1">
              <a:lnSpc>
                <a:spcPct val="80000"/>
              </a:lnSpc>
              <a:spcAft>
                <a:spcPts val="0"/>
              </a:spcAft>
              <a:buFont typeface="Wingdings" pitchFamily="2" charset="2"/>
              <a:buBlip>
                <a:blip r:embed="rId2"/>
              </a:buBlip>
              <a:defRPr/>
            </a:pPr>
            <a:r>
              <a:rPr lang="es-MX" sz="2000" dirty="0" smtClean="0">
                <a:solidFill>
                  <a:schemeClr val="bg2"/>
                </a:solidFill>
              </a:rPr>
              <a:t>Manipulación de documentos</a:t>
            </a:r>
            <a:r>
              <a:rPr lang="es-MX" sz="2000" dirty="0" smtClean="0"/>
              <a:t>, </a:t>
            </a:r>
            <a:r>
              <a:rPr lang="es-MX" sz="2000" dirty="0" smtClean="0">
                <a:solidFill>
                  <a:srgbClr val="FF0000"/>
                </a:solidFill>
              </a:rPr>
              <a:t>historia clínica</a:t>
            </a:r>
            <a:r>
              <a:rPr lang="es-MX" sz="2000" dirty="0" smtClean="0"/>
              <a:t> </a:t>
            </a:r>
            <a:r>
              <a:rPr lang="es-MX" sz="2000" dirty="0" smtClean="0">
                <a:solidFill>
                  <a:schemeClr val="bg2"/>
                </a:solidFill>
              </a:rPr>
              <a:t>adecuadamente, evitar contaminarlos</a:t>
            </a:r>
          </a:p>
          <a:p>
            <a:pPr eaLnBrk="1" fontAlgn="auto" hangingPunct="1">
              <a:lnSpc>
                <a:spcPct val="80000"/>
              </a:lnSpc>
              <a:spcAft>
                <a:spcPts val="0"/>
              </a:spcAft>
              <a:buFont typeface="Wingdings" pitchFamily="2" charset="2"/>
              <a:buNone/>
              <a:defRPr/>
            </a:pPr>
            <a:endParaRPr lang="es-MX" sz="2000" dirty="0" smtClean="0">
              <a:solidFill>
                <a:schemeClr val="bg2"/>
              </a:solidFill>
            </a:endParaRP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Cada vez que se</a:t>
            </a:r>
            <a:r>
              <a:rPr lang="es-ES" sz="2000" dirty="0" smtClean="0"/>
              <a:t> </a:t>
            </a:r>
            <a:r>
              <a:rPr lang="es-ES" sz="2000" dirty="0" smtClean="0">
                <a:solidFill>
                  <a:srgbClr val="FF0000"/>
                </a:solidFill>
              </a:rPr>
              <a:t>manipule el sistema extracorpóreo</a:t>
            </a:r>
            <a:r>
              <a:rPr lang="es-ES" sz="2000" dirty="0" smtClean="0"/>
              <a:t> </a:t>
            </a:r>
            <a:r>
              <a:rPr lang="es-ES" sz="2000" dirty="0" smtClean="0">
                <a:solidFill>
                  <a:schemeClr val="bg2"/>
                </a:solidFill>
              </a:rPr>
              <a:t>con apertura del circuito cerrado, subir o bajar el nivel de las buretas, administración de</a:t>
            </a:r>
            <a:r>
              <a:rPr lang="es-ES" sz="2000" dirty="0" smtClean="0"/>
              <a:t> </a:t>
            </a:r>
            <a:r>
              <a:rPr lang="es-ES" sz="2000" dirty="0" smtClean="0">
                <a:solidFill>
                  <a:schemeClr val="bg2"/>
                </a:solidFill>
              </a:rPr>
              <a:t>medicamentos, etc., deberá realizarse</a:t>
            </a:r>
            <a:r>
              <a:rPr lang="es-ES" sz="2000" dirty="0" smtClean="0"/>
              <a:t> </a:t>
            </a:r>
            <a:r>
              <a:rPr lang="es-ES" sz="2000" dirty="0" smtClean="0">
                <a:solidFill>
                  <a:srgbClr val="FF0000"/>
                </a:solidFill>
              </a:rPr>
              <a:t>previo lavado de mano y calzado de guantes nuevos.</a:t>
            </a:r>
            <a:endParaRPr lang="es-MX" sz="2000" dirty="0" smtClean="0">
              <a:solidFill>
                <a:srgbClr val="FF0000"/>
              </a:solidFill>
            </a:endParaRPr>
          </a:p>
          <a:p>
            <a:pPr eaLnBrk="1" fontAlgn="auto" hangingPunct="1">
              <a:lnSpc>
                <a:spcPct val="80000"/>
              </a:lnSpc>
              <a:spcAft>
                <a:spcPts val="0"/>
              </a:spcAft>
              <a:buFont typeface="Wingdings" pitchFamily="2" charset="2"/>
              <a:buNone/>
              <a:defRPr/>
            </a:pPr>
            <a:endParaRPr lang="es-MX" sz="2000" dirty="0" smtClean="0">
              <a:solidFill>
                <a:srgbClr val="FF0000"/>
              </a:solidFill>
            </a:endParaRP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De ocurrir  sangrado del</a:t>
            </a:r>
            <a:r>
              <a:rPr lang="es-ES" sz="2000" dirty="0" smtClean="0"/>
              <a:t> </a:t>
            </a:r>
            <a:r>
              <a:rPr lang="es-ES" sz="2000" dirty="0" smtClean="0">
                <a:solidFill>
                  <a:srgbClr val="FF0000"/>
                </a:solidFill>
              </a:rPr>
              <a:t>punto de </a:t>
            </a:r>
            <a:r>
              <a:rPr lang="es-ES" sz="2000" dirty="0" err="1" smtClean="0">
                <a:solidFill>
                  <a:srgbClr val="FF0000"/>
                </a:solidFill>
              </a:rPr>
              <a:t>canulación</a:t>
            </a:r>
            <a:r>
              <a:rPr lang="es-ES" sz="2000" dirty="0" smtClean="0"/>
              <a:t> </a:t>
            </a:r>
            <a:r>
              <a:rPr lang="es-ES" sz="2000" dirty="0" smtClean="0">
                <a:solidFill>
                  <a:schemeClr val="bg2"/>
                </a:solidFill>
              </a:rPr>
              <a:t>al realizar el abordaje del</a:t>
            </a:r>
            <a:r>
              <a:rPr lang="es-ES" sz="2000" dirty="0" smtClean="0"/>
              <a:t> </a:t>
            </a:r>
            <a:r>
              <a:rPr lang="es-ES" sz="2000" dirty="0" smtClean="0">
                <a:solidFill>
                  <a:schemeClr val="bg2"/>
                </a:solidFill>
              </a:rPr>
              <a:t>acceso vascular se deberá utilizar</a:t>
            </a:r>
            <a:r>
              <a:rPr lang="es-ES" sz="2000" dirty="0" smtClean="0"/>
              <a:t> </a:t>
            </a:r>
            <a:r>
              <a:rPr lang="es-ES" sz="2000" dirty="0" smtClean="0">
                <a:solidFill>
                  <a:srgbClr val="FF0000"/>
                </a:solidFill>
              </a:rPr>
              <a:t>gasa estéril</a:t>
            </a:r>
            <a:r>
              <a:rPr lang="es-ES" sz="2000" dirty="0" smtClean="0"/>
              <a:t> </a:t>
            </a:r>
            <a:r>
              <a:rPr lang="es-ES" sz="2000" dirty="0" smtClean="0">
                <a:solidFill>
                  <a:schemeClr val="bg2"/>
                </a:solidFill>
              </a:rPr>
              <a:t>para limpiar y/o cubrir el punto de sangrado</a:t>
            </a:r>
          </a:p>
          <a:p>
            <a:pPr eaLnBrk="1" fontAlgn="auto" hangingPunct="1">
              <a:lnSpc>
                <a:spcPct val="80000"/>
              </a:lnSpc>
              <a:spcAft>
                <a:spcPts val="0"/>
              </a:spcAft>
              <a:buFont typeface="Wingdings" pitchFamily="2" charset="2"/>
              <a:buNone/>
              <a:defRPr/>
            </a:pPr>
            <a:endParaRPr lang="es-MX" sz="2000" dirty="0" smtClean="0">
              <a:solidFill>
                <a:schemeClr val="bg2"/>
              </a:solidFill>
            </a:endParaRP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Vigilar y asegurar que los</a:t>
            </a:r>
            <a:r>
              <a:rPr lang="es-ES" sz="2000" dirty="0" smtClean="0"/>
              <a:t> </a:t>
            </a:r>
            <a:r>
              <a:rPr lang="es-ES" sz="2000" dirty="0" smtClean="0">
                <a:solidFill>
                  <a:srgbClr val="FF0000"/>
                </a:solidFill>
              </a:rPr>
              <a:t>protectores de transductores</a:t>
            </a:r>
            <a:r>
              <a:rPr lang="es-ES" sz="2000" dirty="0" smtClean="0"/>
              <a:t> </a:t>
            </a:r>
            <a:r>
              <a:rPr lang="es-ES" sz="2000" dirty="0" smtClean="0">
                <a:solidFill>
                  <a:schemeClr val="bg2"/>
                </a:solidFill>
              </a:rPr>
              <a:t>se mantengan permeables y limpios. En caso de que se contaminen con sangre cambiarlos por otros nuevos e indicar la revisión  del protector de transductor interno de la maquina a fin; de existir contaminación interna, el equipo será retirado de la sala  al final del tratamiento para la desinfección de línea y cambio de protector interno.</a:t>
            </a:r>
          </a:p>
          <a:p>
            <a:pPr lvl="1" eaLnBrk="1" fontAlgn="auto" hangingPunct="1">
              <a:lnSpc>
                <a:spcPct val="80000"/>
              </a:lnSpc>
              <a:spcAft>
                <a:spcPts val="0"/>
              </a:spcAft>
              <a:buFont typeface="Wingdings" pitchFamily="2" charset="2"/>
              <a:buNone/>
              <a:defRPr/>
            </a:pPr>
            <a:endParaRPr lang="es-ES" sz="2000" dirty="0" smtClean="0">
              <a:solidFill>
                <a:schemeClr val="bg2"/>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219200" y="476250"/>
            <a:ext cx="7391400" cy="742950"/>
          </a:xfrm>
        </p:spPr>
        <p:txBody>
          <a:bodyPr rtlCol="0">
            <a:normAutofit fontScale="90000"/>
          </a:bodyPr>
          <a:lstStyle/>
          <a:p>
            <a:pPr eaLnBrk="1" fontAlgn="auto" hangingPunct="1">
              <a:spcAft>
                <a:spcPts val="0"/>
              </a:spcAft>
              <a:defRPr/>
            </a:pPr>
            <a:r>
              <a:rPr lang="es-MX" sz="2800" i="1" u="sng" smtClean="0">
                <a:solidFill>
                  <a:srgbClr val="990099"/>
                </a:solidFill>
                <a:latin typeface="Monotype Corsiva" pitchFamily="66" charset="0"/>
              </a:rPr>
              <a:t>BIOSEGURIDAD EN LA SALA DE HEMODIALISIS</a:t>
            </a:r>
            <a:endParaRPr lang="es-ES" sz="2800" i="1" u="sng" smtClean="0">
              <a:solidFill>
                <a:srgbClr val="990099"/>
              </a:solidFill>
              <a:latin typeface="Monotype Corsiva" pitchFamily="66" charset="0"/>
            </a:endParaRPr>
          </a:p>
        </p:txBody>
      </p:sp>
      <p:sp>
        <p:nvSpPr>
          <p:cNvPr id="354307" name="Rectangle 3"/>
          <p:cNvSpPr>
            <a:spLocks noGrp="1" noChangeArrowheads="1"/>
          </p:cNvSpPr>
          <p:nvPr>
            <p:ph idx="1"/>
          </p:nvPr>
        </p:nvSpPr>
        <p:spPr>
          <a:xfrm>
            <a:off x="323850" y="1676400"/>
            <a:ext cx="8569325" cy="4724400"/>
          </a:xfrm>
          <a:solidFill>
            <a:schemeClr val="accent2">
              <a:lumMod val="75000"/>
            </a:schemeClr>
          </a:solidFill>
        </p:spPr>
        <p:txBody>
          <a:bodyPr rtlCol="0">
            <a:normAutofit/>
          </a:bodyPr>
          <a:lstStyle/>
          <a:p>
            <a:pPr eaLnBrk="1" fontAlgn="auto" hangingPunct="1">
              <a:lnSpc>
                <a:spcPct val="80000"/>
              </a:lnSpc>
              <a:spcAft>
                <a:spcPts val="0"/>
              </a:spcAft>
              <a:buFont typeface="Wingdings" pitchFamily="2" charset="2"/>
              <a:buBlip>
                <a:blip r:embed="rId2"/>
              </a:buBlip>
              <a:defRPr/>
            </a:pPr>
            <a:r>
              <a:rPr lang="es-MX" sz="2400" dirty="0" smtClean="0">
                <a:solidFill>
                  <a:schemeClr val="bg2"/>
                </a:solidFill>
              </a:rPr>
              <a:t>Mantenimiento de una equidistancia entre puesto y puesto</a:t>
            </a:r>
            <a:endParaRPr lang="es-ES" sz="2400" dirty="0" smtClean="0">
              <a:solidFill>
                <a:schemeClr val="bg2"/>
              </a:solidFill>
            </a:endParaRPr>
          </a:p>
          <a:p>
            <a:pPr eaLnBrk="1" fontAlgn="auto" hangingPunct="1">
              <a:lnSpc>
                <a:spcPct val="80000"/>
              </a:lnSpc>
              <a:spcAft>
                <a:spcPts val="0"/>
              </a:spcAft>
              <a:buFont typeface="Wingdings" pitchFamily="2" charset="2"/>
              <a:buBlip>
                <a:blip r:embed="rId2"/>
              </a:buBlip>
              <a:defRPr/>
            </a:pPr>
            <a:r>
              <a:rPr lang="es-MX" sz="2400" dirty="0" smtClean="0">
                <a:solidFill>
                  <a:schemeClr val="bg2"/>
                </a:solidFill>
              </a:rPr>
              <a:t>Instalación de cada sistema extracorpóreo con guantes limpios por cada dializador</a:t>
            </a:r>
          </a:p>
          <a:p>
            <a:pPr eaLnBrk="1" fontAlgn="auto" hangingPunct="1">
              <a:lnSpc>
                <a:spcPct val="80000"/>
              </a:lnSpc>
              <a:spcAft>
                <a:spcPts val="0"/>
              </a:spcAft>
              <a:buFont typeface="Wingdings" pitchFamily="2" charset="2"/>
              <a:buBlip>
                <a:blip r:embed="rId2"/>
              </a:buBlip>
              <a:defRPr/>
            </a:pPr>
            <a:r>
              <a:rPr lang="es-MX" sz="2400" dirty="0" smtClean="0">
                <a:solidFill>
                  <a:schemeClr val="bg2"/>
                </a:solidFill>
              </a:rPr>
              <a:t>Antes de iniciar el procedimiento de limpieza y desinfección del ambiente (pisos, sillones y maquinas) los coches, tensiómetros, y sillas deberán estar ubicado en un lugar que no interfiera con el procedimiento.</a:t>
            </a:r>
          </a:p>
          <a:p>
            <a:pPr eaLnBrk="1" fontAlgn="auto" hangingPunct="1">
              <a:lnSpc>
                <a:spcPct val="80000"/>
              </a:lnSpc>
              <a:spcAft>
                <a:spcPts val="0"/>
              </a:spcAft>
              <a:buFont typeface="Wingdings" pitchFamily="2" charset="2"/>
              <a:buBlip>
                <a:blip r:embed="rId2"/>
              </a:buBlip>
              <a:defRPr/>
            </a:pPr>
            <a:r>
              <a:rPr lang="es-MX" sz="2400" dirty="0" smtClean="0">
                <a:solidFill>
                  <a:schemeClr val="bg2"/>
                </a:solidFill>
              </a:rPr>
              <a:t>No deberá ingresar ningún material limpio para el nuevo turno antes de que la limpieza y desinfección se haya realizado.</a:t>
            </a:r>
          </a:p>
          <a:p>
            <a:pPr eaLnBrk="1" fontAlgn="auto" hangingPunct="1">
              <a:lnSpc>
                <a:spcPct val="80000"/>
              </a:lnSpc>
              <a:spcAft>
                <a:spcPts val="0"/>
              </a:spcAft>
              <a:buFont typeface="Wingdings" pitchFamily="2" charset="2"/>
              <a:buBlip>
                <a:blip r:embed="rId2"/>
              </a:buBlip>
              <a:defRPr/>
            </a:pPr>
            <a:r>
              <a:rPr lang="es-MX" sz="2400" dirty="0" smtClean="0">
                <a:solidFill>
                  <a:schemeClr val="bg2"/>
                </a:solidFill>
              </a:rPr>
              <a:t>Mantener todos los elementos o accesorios del paciente a utilizar debidamente protegido y libre de agente contaminantes.</a:t>
            </a:r>
            <a:endParaRPr lang="es-ES" sz="2400" dirty="0" smtClean="0">
              <a:solidFill>
                <a:schemeClr val="bg2"/>
              </a:solidFill>
            </a:endParaRPr>
          </a:p>
          <a:p>
            <a:pPr eaLnBrk="1" fontAlgn="auto" hangingPunct="1">
              <a:lnSpc>
                <a:spcPct val="80000"/>
              </a:lnSpc>
              <a:spcAft>
                <a:spcPts val="0"/>
              </a:spcAft>
              <a:buFont typeface="Wingdings" pitchFamily="2" charset="2"/>
              <a:buBlip>
                <a:blip r:embed="rId2"/>
              </a:buBlip>
              <a:defRPr/>
            </a:pPr>
            <a:r>
              <a:rPr lang="es-ES" sz="2400" dirty="0" smtClean="0">
                <a:solidFill>
                  <a:schemeClr val="bg2"/>
                </a:solidFill>
              </a:rPr>
              <a:t>Estricta separación entre área limpia y sucia</a:t>
            </a:r>
            <a:r>
              <a:rPr lang="es-ES" sz="2400" dirty="0" smtClean="0"/>
              <a:t>.</a:t>
            </a:r>
          </a:p>
          <a:p>
            <a:pPr eaLnBrk="1" fontAlgn="auto" hangingPunct="1">
              <a:lnSpc>
                <a:spcPct val="80000"/>
              </a:lnSpc>
              <a:spcAft>
                <a:spcPts val="0"/>
              </a:spcAft>
              <a:buFont typeface="Wingdings" pitchFamily="2" charset="2"/>
              <a:buNone/>
              <a:defRPr/>
            </a:pPr>
            <a:endParaRPr lang="es-ES" sz="2400"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1219200" y="549275"/>
            <a:ext cx="7391400" cy="669925"/>
          </a:xfrm>
        </p:spPr>
        <p:txBody>
          <a:bodyPr rtlCol="0">
            <a:normAutofit fontScale="90000"/>
          </a:bodyPr>
          <a:lstStyle/>
          <a:p>
            <a:pPr eaLnBrk="1" fontAlgn="auto" hangingPunct="1">
              <a:spcAft>
                <a:spcPts val="0"/>
              </a:spcAft>
              <a:defRPr/>
            </a:pPr>
            <a:r>
              <a:rPr lang="es-MX" sz="2800" b="1" i="1" u="sng" smtClean="0">
                <a:solidFill>
                  <a:srgbClr val="990099"/>
                </a:solidFill>
                <a:latin typeface="Monotype Corsiva" pitchFamily="66" charset="0"/>
              </a:rPr>
              <a:t>BIOSEGURIDAD EN LA SALA DE HEMODIALISIS</a:t>
            </a:r>
            <a:endParaRPr lang="es-ES" sz="2800" b="1" i="1" u="sng" smtClean="0">
              <a:solidFill>
                <a:srgbClr val="990099"/>
              </a:solidFill>
              <a:latin typeface="Monotype Corsiva" pitchFamily="66" charset="0"/>
            </a:endParaRPr>
          </a:p>
        </p:txBody>
      </p:sp>
      <p:sp>
        <p:nvSpPr>
          <p:cNvPr id="353283" name="Rectangle 3"/>
          <p:cNvSpPr>
            <a:spLocks noGrp="1" noChangeArrowheads="1"/>
          </p:cNvSpPr>
          <p:nvPr>
            <p:ph idx="1"/>
          </p:nvPr>
        </p:nvSpPr>
        <p:spPr>
          <a:xfrm>
            <a:off x="468313" y="1676400"/>
            <a:ext cx="8424862" cy="4724400"/>
          </a:xfrm>
          <a:solidFill>
            <a:schemeClr val="accent2">
              <a:lumMod val="75000"/>
            </a:schemeClr>
          </a:solidFill>
        </p:spPr>
        <p:txBody>
          <a:bodyPr rtlCol="0">
            <a:normAutofit/>
          </a:bodyPr>
          <a:lstStyle/>
          <a:p>
            <a:pPr eaLnBrk="1" fontAlgn="auto" hangingPunct="1">
              <a:lnSpc>
                <a:spcPct val="90000"/>
              </a:lnSpc>
              <a:spcAft>
                <a:spcPts val="0"/>
              </a:spcAft>
              <a:buFont typeface="Wingdings" pitchFamily="2" charset="2"/>
              <a:buBlip>
                <a:blip r:embed="rId2"/>
              </a:buBlip>
              <a:defRPr/>
            </a:pPr>
            <a:r>
              <a:rPr lang="es-ES" sz="2400" dirty="0" smtClean="0">
                <a:solidFill>
                  <a:schemeClr val="bg2"/>
                </a:solidFill>
              </a:rPr>
              <a:t>En todo los casos  de derrame de sangre: se procederá en forma inmediata con la  limpieza y desinfección de la superficie en el orden siguiente: </a:t>
            </a:r>
          </a:p>
          <a:p>
            <a:pPr lvl="1" eaLnBrk="1" fontAlgn="auto" hangingPunct="1">
              <a:lnSpc>
                <a:spcPct val="90000"/>
              </a:lnSpc>
              <a:spcAft>
                <a:spcPts val="0"/>
              </a:spcAft>
              <a:buFont typeface="Wingdings" pitchFamily="2" charset="2"/>
              <a:buNone/>
              <a:defRPr/>
            </a:pPr>
            <a:r>
              <a:rPr lang="es-ES" sz="2000" dirty="0" smtClean="0">
                <a:solidFill>
                  <a:schemeClr val="bg2"/>
                </a:solidFill>
              </a:rPr>
              <a:t>1.	 Usar guantes y secar el derrame con papel absorbente</a:t>
            </a:r>
          </a:p>
          <a:p>
            <a:pPr lvl="1" eaLnBrk="1" fontAlgn="auto" hangingPunct="1">
              <a:lnSpc>
                <a:spcPct val="90000"/>
              </a:lnSpc>
              <a:spcAft>
                <a:spcPts val="0"/>
              </a:spcAft>
              <a:buFont typeface="Wingdings" pitchFamily="2" charset="2"/>
              <a:buNone/>
              <a:defRPr/>
            </a:pPr>
            <a:r>
              <a:rPr lang="es-ES" sz="2000" dirty="0" smtClean="0">
                <a:solidFill>
                  <a:schemeClr val="bg2"/>
                </a:solidFill>
              </a:rPr>
              <a:t>2.	 Lavado con agua y detergente </a:t>
            </a:r>
          </a:p>
          <a:p>
            <a:pPr lvl="1" eaLnBrk="1" fontAlgn="auto" hangingPunct="1">
              <a:lnSpc>
                <a:spcPct val="90000"/>
              </a:lnSpc>
              <a:spcAft>
                <a:spcPts val="0"/>
              </a:spcAft>
              <a:buFont typeface="Wingdings" pitchFamily="2" charset="2"/>
              <a:buNone/>
              <a:defRPr/>
            </a:pPr>
            <a:r>
              <a:rPr lang="es-ES" sz="2000" dirty="0" smtClean="0">
                <a:solidFill>
                  <a:schemeClr val="bg2"/>
                </a:solidFill>
              </a:rPr>
              <a:t>3.	Aplicar el  hipoclorito de sodio al 1% y dejar actuar 10 minutos</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Manejo adecuado de los</a:t>
            </a:r>
            <a:r>
              <a:rPr lang="es-MX" sz="2400" dirty="0" smtClean="0"/>
              <a:t> </a:t>
            </a:r>
            <a:r>
              <a:rPr lang="es-MX" sz="2400" dirty="0" smtClean="0">
                <a:solidFill>
                  <a:srgbClr val="FF0000"/>
                </a:solidFill>
              </a:rPr>
              <a:t>tensiómetros</a:t>
            </a:r>
            <a:r>
              <a:rPr lang="es-MX" sz="2400" dirty="0" smtClean="0"/>
              <a:t> </a:t>
            </a:r>
            <a:r>
              <a:rPr lang="es-MX" sz="2400" dirty="0" smtClean="0">
                <a:solidFill>
                  <a:schemeClr val="bg2"/>
                </a:solidFill>
              </a:rPr>
              <a:t>evitando la manipulación con guantes potencialmente contaminados.</a:t>
            </a:r>
          </a:p>
          <a:p>
            <a:pPr eaLnBrk="1" fontAlgn="auto" hangingPunct="1">
              <a:lnSpc>
                <a:spcPct val="90000"/>
              </a:lnSpc>
              <a:spcAft>
                <a:spcPts val="0"/>
              </a:spcAft>
              <a:buFont typeface="Wingdings" pitchFamily="2" charset="2"/>
              <a:buBlip>
                <a:blip r:embed="rId2"/>
              </a:buBlip>
              <a:defRPr/>
            </a:pPr>
            <a:r>
              <a:rPr lang="es-MX" sz="2400" dirty="0" smtClean="0">
                <a:solidFill>
                  <a:schemeClr val="bg2"/>
                </a:solidFill>
              </a:rPr>
              <a:t>Descarte de frazadas que entran en contacto con el paciente.</a:t>
            </a:r>
          </a:p>
          <a:p>
            <a:pPr eaLnBrk="1" fontAlgn="auto" hangingPunct="1">
              <a:lnSpc>
                <a:spcPct val="90000"/>
              </a:lnSpc>
              <a:spcAft>
                <a:spcPts val="0"/>
              </a:spcAft>
              <a:buFont typeface="Wingdings" pitchFamily="2" charset="2"/>
              <a:buBlip>
                <a:blip r:embed="rId2"/>
              </a:buBlip>
              <a:defRPr/>
            </a:pPr>
            <a:r>
              <a:rPr lang="es-ES" sz="2400" dirty="0" smtClean="0">
                <a:solidFill>
                  <a:schemeClr val="bg2"/>
                </a:solidFill>
              </a:rPr>
              <a:t>Educación y reentrenamiento periódico del personal de las Unidades de Diálisis.</a:t>
            </a:r>
          </a:p>
          <a:p>
            <a:pPr eaLnBrk="1" fontAlgn="auto" hangingPunct="1">
              <a:lnSpc>
                <a:spcPct val="90000"/>
              </a:lnSpc>
              <a:spcAft>
                <a:spcPts val="0"/>
              </a:spcAft>
              <a:buFont typeface="Wingdings" pitchFamily="2" charset="2"/>
              <a:buBlip>
                <a:blip r:embed="rId2"/>
              </a:buBlip>
              <a:defRPr/>
            </a:pPr>
            <a:endParaRPr lang="es-MX" sz="2400" dirty="0" smtClean="0">
              <a:solidFill>
                <a:schemeClr val="bg2"/>
              </a:solidFill>
            </a:endParaRPr>
          </a:p>
          <a:p>
            <a:pPr eaLnBrk="1" fontAlgn="auto" hangingPunct="1">
              <a:lnSpc>
                <a:spcPct val="90000"/>
              </a:lnSpc>
              <a:spcAft>
                <a:spcPts val="0"/>
              </a:spcAft>
              <a:buFont typeface="Wingdings" pitchFamily="2" charset="2"/>
              <a:buBlip>
                <a:blip r:embed="rId2"/>
              </a:buBlip>
              <a:defRPr/>
            </a:pPr>
            <a:endParaRPr lang="es-ES" sz="2400" dirty="0" smtClean="0"/>
          </a:p>
          <a:p>
            <a:pPr eaLnBrk="1" fontAlgn="auto" hangingPunct="1">
              <a:lnSpc>
                <a:spcPct val="90000"/>
              </a:lnSpc>
              <a:spcAft>
                <a:spcPts val="0"/>
              </a:spcAft>
              <a:defRPr/>
            </a:pPr>
            <a:endParaRPr lang="es-ES" sz="24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solidFill>
              <a:schemeClr val="tx1"/>
            </a:solidFill>
            <a:miter lim="800000"/>
            <a:headEnd/>
            <a:tailEnd/>
          </a:ln>
        </p:spPr>
        <p:txBody>
          <a:bodyPr/>
          <a:lstStyle/>
          <a:p>
            <a:pPr eaLnBrk="1" hangingPunct="1"/>
            <a:r>
              <a:rPr lang="es-ES" altLang="es-PA" smtClean="0"/>
              <a:t>Recomendaciones Generales</a:t>
            </a:r>
          </a:p>
        </p:txBody>
      </p:sp>
      <p:sp>
        <p:nvSpPr>
          <p:cNvPr id="370691" name="Rectangle 3"/>
          <p:cNvSpPr>
            <a:spLocks noGrp="1" noChangeArrowheads="1"/>
          </p:cNvSpPr>
          <p:nvPr>
            <p:ph idx="1"/>
          </p:nvPr>
        </p:nvSpPr>
        <p:spPr>
          <a:xfrm>
            <a:off x="250825" y="1484313"/>
            <a:ext cx="8642350" cy="5113337"/>
          </a:xfrm>
          <a:solidFill>
            <a:schemeClr val="accent2">
              <a:lumMod val="75000"/>
            </a:schemeClr>
          </a:solidFill>
          <a:ln>
            <a:solidFill>
              <a:schemeClr val="tx1"/>
            </a:solidFill>
          </a:ln>
        </p:spPr>
        <p:txBody>
          <a:bodyPr rtlCol="0">
            <a:normAutofit/>
          </a:bodyPr>
          <a:lstStyle/>
          <a:p>
            <a:pPr eaLnBrk="1" fontAlgn="auto" hangingPunct="1">
              <a:spcAft>
                <a:spcPts val="0"/>
              </a:spcAft>
              <a:buFont typeface="Wingdings" pitchFamily="2" charset="2"/>
              <a:buNone/>
              <a:defRPr/>
            </a:pPr>
            <a:r>
              <a:rPr lang="es-ES_tradnl" sz="2800" b="1" dirty="0" smtClean="0">
                <a:solidFill>
                  <a:schemeClr val="accent2"/>
                </a:solidFill>
              </a:rPr>
              <a:t>MUESTRAS SANGUINEAS</a:t>
            </a:r>
          </a:p>
          <a:p>
            <a:pPr algn="just" eaLnBrk="1" fontAlgn="auto" hangingPunct="1">
              <a:spcAft>
                <a:spcPts val="0"/>
              </a:spcAft>
              <a:defRPr/>
            </a:pPr>
            <a:r>
              <a:rPr lang="es-ES_tradnl" sz="2800" dirty="0" smtClean="0"/>
              <a:t> D</a:t>
            </a:r>
            <a:r>
              <a:rPr lang="es-ES" sz="2400" dirty="0" err="1" smtClean="0"/>
              <a:t>eberá</a:t>
            </a:r>
            <a:r>
              <a:rPr lang="es-ES" sz="2400" dirty="0" smtClean="0"/>
              <a:t> ser transportada de manera segura, utilizando envases o recipientes que garanticen esta seguridad y que deberán estar debidamente identificados.</a:t>
            </a:r>
            <a:endParaRPr lang="es-ES_tradnl" sz="2400" dirty="0" smtClean="0"/>
          </a:p>
          <a:p>
            <a:pPr eaLnBrk="1" fontAlgn="auto" hangingPunct="1">
              <a:spcAft>
                <a:spcPts val="0"/>
              </a:spcAft>
              <a:defRPr/>
            </a:pPr>
            <a:r>
              <a:rPr lang="es-ES" sz="2400" dirty="0" smtClean="0"/>
              <a:t>Cualquier contenedor primario contaminado debe ser transportado en un segundo contenedor .</a:t>
            </a:r>
          </a:p>
          <a:p>
            <a:pPr eaLnBrk="1" fontAlgn="auto" hangingPunct="1">
              <a:spcAft>
                <a:spcPts val="0"/>
              </a:spcAft>
              <a:buFont typeface="Wingdings" pitchFamily="2" charset="2"/>
              <a:buNone/>
              <a:defRPr/>
            </a:pPr>
            <a:endParaRPr lang="es-ES_tradnl" sz="2800" dirty="0" smtClean="0"/>
          </a:p>
        </p:txBody>
      </p:sp>
      <p:pic>
        <p:nvPicPr>
          <p:cNvPr id="29700" name="Picture 4" descr="S3010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221163"/>
            <a:ext cx="2808287" cy="2222500"/>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6" descr="Transporte de muest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221163"/>
            <a:ext cx="2514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Contenedores 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4221163"/>
            <a:ext cx="25146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MX" altLang="es-PA" sz="3200" i="1" smtClean="0">
                <a:solidFill>
                  <a:srgbClr val="990099"/>
                </a:solidFill>
              </a:rPr>
              <a:t>Recomendaciones básicas para el manejo de accesos vasculares*</a:t>
            </a:r>
            <a:endParaRPr lang="es-ES" altLang="es-PA" sz="3200" i="1" smtClean="0">
              <a:solidFill>
                <a:srgbClr val="990099"/>
              </a:solidFill>
            </a:endParaRPr>
          </a:p>
        </p:txBody>
      </p:sp>
      <p:sp>
        <p:nvSpPr>
          <p:cNvPr id="345091" name="Rectangle 3"/>
          <p:cNvSpPr>
            <a:spLocks noGrp="1" noChangeArrowheads="1"/>
          </p:cNvSpPr>
          <p:nvPr>
            <p:ph idx="1"/>
          </p:nvPr>
        </p:nvSpPr>
        <p:spPr>
          <a:xfrm>
            <a:off x="250825" y="1676400"/>
            <a:ext cx="8713788" cy="4724400"/>
          </a:xfrm>
          <a:solidFill>
            <a:schemeClr val="accent2">
              <a:lumMod val="75000"/>
            </a:schemeClr>
          </a:solidFill>
        </p:spPr>
        <p:txBody>
          <a:bodyPr rtlCol="0">
            <a:normAutofit/>
          </a:bodyPr>
          <a:lstStyle/>
          <a:p>
            <a:pPr eaLnBrk="1" fontAlgn="auto" hangingPunct="1">
              <a:lnSpc>
                <a:spcPct val="80000"/>
              </a:lnSpc>
              <a:spcAft>
                <a:spcPts val="0"/>
              </a:spcAft>
              <a:buFont typeface="Wingdings" pitchFamily="2" charset="2"/>
              <a:buNone/>
              <a:defRPr/>
            </a:pPr>
            <a:r>
              <a:rPr lang="es-MX" sz="2000" b="1" dirty="0" smtClean="0"/>
              <a:t>A) Catéteres</a:t>
            </a:r>
            <a:endParaRPr lang="es-ES" sz="2000" b="1" dirty="0" smtClean="0"/>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Uso de barreras de bioseguridad (guantes, mascarilla, gorros, protección ocular, delantal </a:t>
            </a:r>
            <a:r>
              <a:rPr lang="es-ES" sz="2000" dirty="0" err="1" smtClean="0">
                <a:solidFill>
                  <a:schemeClr val="bg2"/>
                </a:solidFill>
              </a:rPr>
              <a:t>hemorrepelente</a:t>
            </a:r>
            <a:r>
              <a:rPr lang="es-ES" sz="2000" dirty="0" smtClean="0">
                <a:solidFill>
                  <a:schemeClr val="bg2"/>
                </a:solidFill>
              </a:rPr>
              <a:t>).</a:t>
            </a: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Tanto el </a:t>
            </a:r>
            <a:r>
              <a:rPr lang="es-ES" sz="2000" dirty="0" err="1" smtClean="0">
                <a:solidFill>
                  <a:schemeClr val="bg2"/>
                </a:solidFill>
              </a:rPr>
              <a:t>staff</a:t>
            </a:r>
            <a:r>
              <a:rPr lang="es-ES" sz="2000" dirty="0" smtClean="0">
                <a:solidFill>
                  <a:schemeClr val="bg2"/>
                </a:solidFill>
              </a:rPr>
              <a:t> que efectúa la Conexión /desconexión del catéter, como el paciente, deben utilizar mascarilla y gorro.</a:t>
            </a: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Toda manipulación efectuada sobre el catéter debe ser hecha con técnica estéril, y evitando en todo momento la contaminación de los extremos de conexión, utilizando guantes estériles.</a:t>
            </a: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Se recomienda que el frasco de heparina a utilizarse sea destinado exclusivamente a este paciente y este </a:t>
            </a:r>
            <a:r>
              <a:rPr lang="es-ES" sz="2000" dirty="0" err="1" smtClean="0">
                <a:solidFill>
                  <a:schemeClr val="bg2"/>
                </a:solidFill>
              </a:rPr>
              <a:t>procedimiento,y</a:t>
            </a:r>
            <a:r>
              <a:rPr lang="es-ES" sz="2000" dirty="0" smtClean="0">
                <a:solidFill>
                  <a:schemeClr val="bg2"/>
                </a:solidFill>
              </a:rPr>
              <a:t> descartado después.</a:t>
            </a: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La piel circundante al sitio de salida debe ser tratada con solución antiséptica. Se debe tener precaución en la elección de los antisépticos, seleccionando aquellos que no alteren las propiedades del material del catéter, siguiendo las recomendaciones del fabricante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2133600" y="304800"/>
            <a:ext cx="5486400" cy="533400"/>
          </a:xfrm>
          <a:solidFill>
            <a:schemeClr val="tx2"/>
          </a:solidFill>
        </p:spPr>
        <p:txBody>
          <a:bodyPr rtlCol="0">
            <a:normAutofit fontScale="90000"/>
          </a:bodyPr>
          <a:lstStyle/>
          <a:p>
            <a:pPr eaLnBrk="1" fontAlgn="auto" hangingPunct="1">
              <a:spcAft>
                <a:spcPts val="0"/>
              </a:spcAft>
              <a:defRPr/>
            </a:pPr>
            <a:r>
              <a:rPr lang="es-MX" sz="4000" smtClean="0">
                <a:solidFill>
                  <a:srgbClr val="FF3300"/>
                </a:solidFill>
                <a:latin typeface="Arial" charset="0"/>
              </a:rPr>
              <a:t>Procesos bioseguros</a:t>
            </a:r>
            <a:endParaRPr lang="es-ES" sz="4000" baseline="30000" smtClean="0">
              <a:solidFill>
                <a:srgbClr val="FF0000"/>
              </a:solidFill>
              <a:latin typeface="Arial" charset="0"/>
            </a:endParaRPr>
          </a:p>
        </p:txBody>
      </p:sp>
      <p:sp>
        <p:nvSpPr>
          <p:cNvPr id="411651" name="Rectangle 3"/>
          <p:cNvSpPr>
            <a:spLocks noGrp="1" noChangeArrowheads="1"/>
          </p:cNvSpPr>
          <p:nvPr>
            <p:ph idx="1"/>
          </p:nvPr>
        </p:nvSpPr>
        <p:spPr>
          <a:xfrm>
            <a:off x="685800" y="1812925"/>
            <a:ext cx="7924800" cy="3200400"/>
          </a:xfrm>
          <a:solidFill>
            <a:schemeClr val="accent6">
              <a:lumMod val="60000"/>
              <a:lumOff val="40000"/>
            </a:schemeClr>
          </a:solidFill>
        </p:spPr>
        <p:txBody>
          <a:bodyPr rtlCol="0">
            <a:normAutofit/>
          </a:bodyPr>
          <a:lstStyle/>
          <a:p>
            <a:pPr algn="just" eaLnBrk="1" fontAlgn="auto" hangingPunct="1">
              <a:spcAft>
                <a:spcPts val="0"/>
              </a:spcAft>
              <a:buClr>
                <a:srgbClr val="FF6600"/>
              </a:buClr>
              <a:defRPr/>
            </a:pPr>
            <a:r>
              <a:rPr lang="es-ES_tradnl" dirty="0" smtClean="0">
                <a:solidFill>
                  <a:srgbClr val="333399"/>
                </a:solidFill>
                <a:latin typeface="Arial" charset="0"/>
              </a:rPr>
              <a:t>El estándar esperado de desempeño en las (os) profesionales enfermeras (os) que trabajan en hemodiálisis, es un personal dotado de conocimientos y con un estricto cumplimiento de las normas de Bioseguridad.</a:t>
            </a:r>
            <a:endParaRPr lang="es-ES_tradnl" sz="2800" dirty="0" smtClean="0">
              <a:solidFill>
                <a:srgbClr val="FF9900"/>
              </a:solidFill>
              <a:latin typeface="Arial" charset="0"/>
            </a:endParaRPr>
          </a:p>
        </p:txBody>
      </p:sp>
      <p:sp>
        <p:nvSpPr>
          <p:cNvPr id="411652" name="Text Box 4"/>
          <p:cNvSpPr txBox="1">
            <a:spLocks noChangeArrowheads="1"/>
          </p:cNvSpPr>
          <p:nvPr/>
        </p:nvSpPr>
        <p:spPr bwMode="auto">
          <a:xfrm rot="14042">
            <a:off x="2728913" y="5013325"/>
            <a:ext cx="3427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s-PA" b="1">
                <a:solidFill>
                  <a:srgbClr val="FF3300"/>
                </a:solidFill>
                <a:latin typeface="Comic Sans MS" panose="030F0702030302020204" pitchFamily="66" charset="0"/>
              </a:rPr>
              <a:t>Cuidado BIOSEGURO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0"/>
                                        </p:tgtEl>
                                        <p:attrNameLst>
                                          <p:attrName>style.visibility</p:attrName>
                                        </p:attrNameLst>
                                      </p:cBhvr>
                                      <p:to>
                                        <p:strVal val="visible"/>
                                      </p:to>
                                    </p:set>
                                    <p:anim calcmode="lin" valueType="num">
                                      <p:cBhvr additive="base">
                                        <p:cTn id="7" dur="500" fill="hold"/>
                                        <p:tgtEl>
                                          <p:spTgt spid="411650"/>
                                        </p:tgtEl>
                                        <p:attrNameLst>
                                          <p:attrName>ppt_x</p:attrName>
                                        </p:attrNameLst>
                                      </p:cBhvr>
                                      <p:tavLst>
                                        <p:tav tm="0">
                                          <p:val>
                                            <p:strVal val="0-#ppt_w/2"/>
                                          </p:val>
                                        </p:tav>
                                        <p:tav tm="100000">
                                          <p:val>
                                            <p:strVal val="#ppt_x"/>
                                          </p:val>
                                        </p:tav>
                                      </p:tavLst>
                                    </p:anim>
                                    <p:anim calcmode="lin" valueType="num">
                                      <p:cBhvr additive="base">
                                        <p:cTn id="8" dur="500" fill="hold"/>
                                        <p:tgtEl>
                                          <p:spTgt spid="4116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1651">
                                            <p:txEl>
                                              <p:pRg st="0" end="0"/>
                                            </p:txEl>
                                          </p:spTgt>
                                        </p:tgtEl>
                                        <p:attrNameLst>
                                          <p:attrName>style.visibility</p:attrName>
                                        </p:attrNameLst>
                                      </p:cBhvr>
                                      <p:to>
                                        <p:strVal val="visible"/>
                                      </p:to>
                                    </p:set>
                                    <p:anim calcmode="lin" valueType="num">
                                      <p:cBhvr additive="base">
                                        <p:cTn id="12" dur="500" fill="hold"/>
                                        <p:tgtEl>
                                          <p:spTgt spid="4116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1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1652"/>
                                        </p:tgtEl>
                                        <p:attrNameLst>
                                          <p:attrName>style.visibility</p:attrName>
                                        </p:attrNameLst>
                                      </p:cBhvr>
                                      <p:to>
                                        <p:strVal val="visible"/>
                                      </p:to>
                                    </p:set>
                                    <p:anim calcmode="lin" valueType="num">
                                      <p:cBhvr additive="base">
                                        <p:cTn id="18" dur="500" fill="hold"/>
                                        <p:tgtEl>
                                          <p:spTgt spid="411652"/>
                                        </p:tgtEl>
                                        <p:attrNameLst>
                                          <p:attrName>ppt_x</p:attrName>
                                        </p:attrNameLst>
                                      </p:cBhvr>
                                      <p:tavLst>
                                        <p:tav tm="0">
                                          <p:val>
                                            <p:strVal val="0-#ppt_w/2"/>
                                          </p:val>
                                        </p:tav>
                                        <p:tav tm="100000">
                                          <p:val>
                                            <p:strVal val="#ppt_x"/>
                                          </p:val>
                                        </p:tav>
                                      </p:tavLst>
                                    </p:anim>
                                    <p:anim calcmode="lin" valueType="num">
                                      <p:cBhvr additive="base">
                                        <p:cTn id="19" dur="500" fill="hold"/>
                                        <p:tgtEl>
                                          <p:spTgt spid="411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0" grpId="0" animBg="1" autoUpdateAnimBg="0"/>
      <p:bldP spid="411651" grpId="0" build="p" autoUpdateAnimBg="0" advAuto="0"/>
      <p:bldP spid="41165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219200" y="476250"/>
            <a:ext cx="7391400" cy="742950"/>
          </a:xfrm>
        </p:spPr>
        <p:txBody>
          <a:bodyPr rtlCol="0">
            <a:normAutofit fontScale="90000"/>
          </a:bodyPr>
          <a:lstStyle/>
          <a:p>
            <a:pPr eaLnBrk="1" fontAlgn="auto" hangingPunct="1">
              <a:spcAft>
                <a:spcPts val="0"/>
              </a:spcAft>
              <a:defRPr/>
            </a:pPr>
            <a:r>
              <a:rPr lang="es-MX" sz="2800" i="1" smtClean="0">
                <a:solidFill>
                  <a:srgbClr val="800000"/>
                </a:solidFill>
              </a:rPr>
              <a:t>Recomendaciones básicas para el manejo de accesos vasculares</a:t>
            </a:r>
            <a:endParaRPr lang="es-ES" sz="2800" i="1" smtClean="0">
              <a:solidFill>
                <a:srgbClr val="800000"/>
              </a:solidFill>
            </a:endParaRPr>
          </a:p>
        </p:txBody>
      </p:sp>
      <p:sp>
        <p:nvSpPr>
          <p:cNvPr id="328707" name="Rectangle 3"/>
          <p:cNvSpPr>
            <a:spLocks noGrp="1" noChangeArrowheads="1"/>
          </p:cNvSpPr>
          <p:nvPr>
            <p:ph idx="1"/>
          </p:nvPr>
        </p:nvSpPr>
        <p:spPr>
          <a:xfrm>
            <a:off x="323850" y="1484313"/>
            <a:ext cx="8496300" cy="5113337"/>
          </a:xfrm>
          <a:solidFill>
            <a:schemeClr val="accent2">
              <a:lumMod val="75000"/>
            </a:schemeClr>
          </a:solidFill>
        </p:spPr>
        <p:txBody>
          <a:bodyPr rtlCol="0">
            <a:normAutofit/>
          </a:bodyPr>
          <a:lstStyle/>
          <a:p>
            <a:pPr eaLnBrk="1" fontAlgn="auto" hangingPunct="1">
              <a:lnSpc>
                <a:spcPct val="80000"/>
              </a:lnSpc>
              <a:spcAft>
                <a:spcPts val="0"/>
              </a:spcAft>
              <a:buFont typeface="Wingdings" pitchFamily="2" charset="2"/>
              <a:buBlip>
                <a:blip r:embed="rId2"/>
              </a:buBlip>
              <a:defRPr/>
            </a:pPr>
            <a:endParaRPr lang="es-ES" sz="2000" dirty="0" smtClean="0"/>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El orificio de salida debe ser cubierto con gasas estériles o apósitos transparentes no oclusivos. Deben ser cambiados en cada sesión o ante sangrado del sitio.</a:t>
            </a:r>
          </a:p>
          <a:p>
            <a:pPr eaLnBrk="1" fontAlgn="auto" hangingPunct="1">
              <a:lnSpc>
                <a:spcPct val="80000"/>
              </a:lnSpc>
              <a:spcAft>
                <a:spcPts val="0"/>
              </a:spcAft>
              <a:defRPr/>
            </a:pPr>
            <a:endParaRPr lang="es-MX" sz="2000" b="1" dirty="0" smtClean="0"/>
          </a:p>
          <a:p>
            <a:pPr eaLnBrk="1" fontAlgn="auto" hangingPunct="1">
              <a:lnSpc>
                <a:spcPct val="80000"/>
              </a:lnSpc>
              <a:spcAft>
                <a:spcPts val="0"/>
              </a:spcAft>
              <a:buFont typeface="Wingdings" pitchFamily="2" charset="2"/>
              <a:buNone/>
              <a:defRPr/>
            </a:pPr>
            <a:r>
              <a:rPr lang="es-ES" sz="2000" b="1" dirty="0" smtClean="0"/>
              <a:t>B) Fístula </a:t>
            </a:r>
            <a:r>
              <a:rPr lang="es-ES" sz="2000" b="1" dirty="0" err="1" smtClean="0"/>
              <a:t>Arteriovenosa</a:t>
            </a:r>
            <a:r>
              <a:rPr lang="es-ES" sz="2000" b="1" dirty="0" smtClean="0"/>
              <a:t> (FAV) y Prótesis vascular:</a:t>
            </a: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Implementar el lavado del brazo de la FAV previo a la conexión por parte del paciente, en la unidad de diálisis, con cualquier jabón, preferiblemente antiséptico. Dicho lavado debe ser no abrasivo, y se debe secar con toallas descartables.</a:t>
            </a:r>
          </a:p>
          <a:p>
            <a:pPr eaLnBrk="1" fontAlgn="auto" hangingPunct="1">
              <a:lnSpc>
                <a:spcPct val="80000"/>
              </a:lnSpc>
              <a:spcAft>
                <a:spcPts val="0"/>
              </a:spcAft>
              <a:buFont typeface="Wingdings" pitchFamily="2" charset="2"/>
              <a:buBlip>
                <a:blip r:embed="rId2"/>
              </a:buBlip>
              <a:defRPr/>
            </a:pPr>
            <a:r>
              <a:rPr lang="es-MX" sz="2000" dirty="0" smtClean="0">
                <a:solidFill>
                  <a:schemeClr val="bg2"/>
                </a:solidFill>
              </a:rPr>
              <a:t>Uso de barrera de protección personal </a:t>
            </a:r>
          </a:p>
          <a:p>
            <a:pPr eaLnBrk="1" fontAlgn="auto" hangingPunct="1">
              <a:lnSpc>
                <a:spcPct val="80000"/>
              </a:lnSpc>
              <a:spcAft>
                <a:spcPts val="0"/>
              </a:spcAft>
              <a:buFont typeface="Wingdings" pitchFamily="2" charset="2"/>
              <a:buBlip>
                <a:blip r:embed="rId2"/>
              </a:buBlip>
              <a:defRPr/>
            </a:pPr>
            <a:r>
              <a:rPr lang="es-MX" sz="2000" dirty="0" smtClean="0">
                <a:solidFill>
                  <a:schemeClr val="bg2"/>
                </a:solidFill>
              </a:rPr>
              <a:t>Antisepsia de la zona con técnica de barrido circular (</a:t>
            </a:r>
            <a:r>
              <a:rPr lang="es-MX" sz="2000" dirty="0" err="1" smtClean="0">
                <a:solidFill>
                  <a:schemeClr val="bg2"/>
                </a:solidFill>
              </a:rPr>
              <a:t>yodopovidona</a:t>
            </a:r>
            <a:r>
              <a:rPr lang="es-MX" sz="2000" dirty="0" smtClean="0">
                <a:solidFill>
                  <a:schemeClr val="bg2"/>
                </a:solidFill>
              </a:rPr>
              <a:t> 3!, alcohol 1!) </a:t>
            </a:r>
          </a:p>
          <a:p>
            <a:pPr eaLnBrk="1" fontAlgn="auto" hangingPunct="1">
              <a:lnSpc>
                <a:spcPct val="80000"/>
              </a:lnSpc>
              <a:spcAft>
                <a:spcPts val="0"/>
              </a:spcAft>
              <a:buFont typeface="Wingdings" pitchFamily="2" charset="2"/>
              <a:buBlip>
                <a:blip r:embed="rId2"/>
              </a:buBlip>
              <a:defRPr/>
            </a:pPr>
            <a:r>
              <a:rPr lang="es-MX" sz="2000" b="1" dirty="0" smtClean="0"/>
              <a:t>Lazos para la punción no compartidos</a:t>
            </a:r>
          </a:p>
          <a:p>
            <a:pPr eaLnBrk="1" fontAlgn="auto" hangingPunct="1">
              <a:lnSpc>
                <a:spcPct val="80000"/>
              </a:lnSpc>
              <a:spcAft>
                <a:spcPts val="0"/>
              </a:spcAft>
              <a:buFont typeface="Wingdings" pitchFamily="2" charset="2"/>
              <a:buBlip>
                <a:blip r:embed="rId2"/>
              </a:buBlip>
              <a:defRPr/>
            </a:pPr>
            <a:r>
              <a:rPr lang="es-ES" sz="2000" dirty="0" smtClean="0">
                <a:solidFill>
                  <a:schemeClr val="bg2"/>
                </a:solidFill>
              </a:rPr>
              <a:t>La punción debe ser completa, sin dejar parte de la aguja extraída, de modo que el cono de la misma cumpla la función de tapón hemostático y barrera mecánica</a:t>
            </a:r>
            <a:r>
              <a:rPr lang="es-ES" sz="2000" dirty="0" smtClean="0"/>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S" altLang="es-PA" sz="3200" i="1" smtClean="0">
                <a:solidFill>
                  <a:srgbClr val="800000"/>
                </a:solidFill>
              </a:rPr>
              <a:t>Recomendaciones básicas para el manejo de accesos vasculares</a:t>
            </a:r>
          </a:p>
        </p:txBody>
      </p:sp>
      <p:sp>
        <p:nvSpPr>
          <p:cNvPr id="346115" name="Rectangle 3"/>
          <p:cNvSpPr>
            <a:spLocks noGrp="1" noChangeArrowheads="1"/>
          </p:cNvSpPr>
          <p:nvPr>
            <p:ph idx="1"/>
          </p:nvPr>
        </p:nvSpPr>
        <p:spPr>
          <a:xfrm>
            <a:off x="539750" y="1676400"/>
            <a:ext cx="8353425" cy="4724400"/>
          </a:xfrm>
          <a:solidFill>
            <a:schemeClr val="accent2">
              <a:lumMod val="75000"/>
            </a:schemeClr>
          </a:solidFill>
        </p:spPr>
        <p:txBody>
          <a:bodyPr rtlCol="0">
            <a:normAutofit/>
          </a:bodyPr>
          <a:lstStyle/>
          <a:p>
            <a:pPr eaLnBrk="1" fontAlgn="auto" hangingPunct="1">
              <a:spcAft>
                <a:spcPts val="0"/>
              </a:spcAft>
              <a:buFont typeface="Wingdings" pitchFamily="2" charset="2"/>
              <a:buBlip>
                <a:blip r:embed="rId2"/>
              </a:buBlip>
              <a:defRPr/>
            </a:pPr>
            <a:r>
              <a:rPr lang="es-ES" sz="2000" dirty="0" smtClean="0">
                <a:solidFill>
                  <a:srgbClr val="FF0000"/>
                </a:solidFill>
              </a:rPr>
              <a:t>Preservar la higiene del rollo</a:t>
            </a:r>
            <a:r>
              <a:rPr lang="es-ES" sz="2000" dirty="0" smtClean="0"/>
              <a:t> </a:t>
            </a:r>
            <a:r>
              <a:rPr lang="es-ES" sz="2000" dirty="0" smtClean="0">
                <a:solidFill>
                  <a:schemeClr val="bg2"/>
                </a:solidFill>
              </a:rPr>
              <a:t>evitando su manipulación con guantes potencialmente contaminados.</a:t>
            </a:r>
          </a:p>
          <a:p>
            <a:pPr eaLnBrk="1" fontAlgn="auto" hangingPunct="1">
              <a:spcAft>
                <a:spcPts val="0"/>
              </a:spcAft>
              <a:buFont typeface="Wingdings" pitchFamily="2" charset="2"/>
              <a:buBlip>
                <a:blip r:embed="rId2"/>
              </a:buBlip>
              <a:defRPr/>
            </a:pPr>
            <a:r>
              <a:rPr lang="es-ES" sz="2000" dirty="0" smtClean="0">
                <a:solidFill>
                  <a:schemeClr val="bg2"/>
                </a:solidFill>
              </a:rPr>
              <a:t>En la desconexión la hemostasia debe hacerse con gasa  estéril y presión  </a:t>
            </a:r>
            <a:r>
              <a:rPr lang="es-ES" sz="2000" dirty="0" err="1" smtClean="0">
                <a:solidFill>
                  <a:schemeClr val="bg2"/>
                </a:solidFill>
              </a:rPr>
              <a:t>unidigital</a:t>
            </a:r>
            <a:r>
              <a:rPr lang="es-ES" sz="2000" dirty="0" smtClean="0">
                <a:solidFill>
                  <a:schemeClr val="bg2"/>
                </a:solidFill>
              </a:rPr>
              <a:t>, inmediatamente después de retirada la aguja.</a:t>
            </a:r>
          </a:p>
          <a:p>
            <a:pPr eaLnBrk="1" fontAlgn="auto" hangingPunct="1">
              <a:spcAft>
                <a:spcPts val="0"/>
              </a:spcAft>
              <a:buFont typeface="Wingdings" pitchFamily="2" charset="2"/>
              <a:buBlip>
                <a:blip r:embed="rId2"/>
              </a:buBlip>
              <a:defRPr/>
            </a:pPr>
            <a:r>
              <a:rPr lang="es-ES" sz="2000" dirty="0" smtClean="0">
                <a:solidFill>
                  <a:schemeClr val="bg2"/>
                </a:solidFill>
              </a:rPr>
              <a:t>Descarte inmediato de las agujas, evitando el traslado de las mismas en la sala, contando con </a:t>
            </a:r>
            <a:r>
              <a:rPr lang="es-ES" sz="2000" dirty="0" err="1" smtClean="0">
                <a:solidFill>
                  <a:schemeClr val="bg2"/>
                </a:solidFill>
              </a:rPr>
              <a:t>descartadores</a:t>
            </a:r>
            <a:r>
              <a:rPr lang="es-ES" sz="2000" dirty="0" smtClean="0">
                <a:solidFill>
                  <a:schemeClr val="bg2"/>
                </a:solidFill>
              </a:rPr>
              <a:t> de agujas próximos a los puestos de diálisis. </a:t>
            </a:r>
          </a:p>
          <a:p>
            <a:pPr eaLnBrk="1" fontAlgn="auto" hangingPunct="1">
              <a:spcAft>
                <a:spcPts val="0"/>
              </a:spcAft>
              <a:buFont typeface="Wingdings" pitchFamily="2" charset="2"/>
              <a:buBlip>
                <a:blip r:embed="rId2"/>
              </a:buBlip>
              <a:defRPr/>
            </a:pPr>
            <a:r>
              <a:rPr lang="es-MX" sz="2000" dirty="0" smtClean="0">
                <a:solidFill>
                  <a:schemeClr val="bg2"/>
                </a:solidFill>
              </a:rPr>
              <a:t>Implementar el lavado de manos del paciente y cuidador después del tratamiento de HD.</a:t>
            </a:r>
            <a:endParaRPr lang="es-ES" sz="2000" dirty="0" smtClean="0">
              <a:solidFill>
                <a:schemeClr val="bg2"/>
              </a:solidFill>
            </a:endParaRPr>
          </a:p>
          <a:p>
            <a:pPr eaLnBrk="1" fontAlgn="auto" hangingPunct="1">
              <a:spcAft>
                <a:spcPts val="0"/>
              </a:spcAft>
              <a:defRPr/>
            </a:pPr>
            <a:endParaRPr lang="es-ES" sz="2000" dirty="0" smtClean="0">
              <a:solidFill>
                <a:schemeClr val="bg2"/>
              </a:solidFill>
            </a:endParaRPr>
          </a:p>
        </p:txBody>
      </p:sp>
      <p:pic>
        <p:nvPicPr>
          <p:cNvPr id="32772" name="Picture 4" descr="fo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4508500"/>
            <a:ext cx="2808287"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5" name="Rectangle 3"/>
          <p:cNvSpPr>
            <a:spLocks noGrp="1" noChangeArrowheads="1"/>
          </p:cNvSpPr>
          <p:nvPr>
            <p:ph type="title"/>
          </p:nvPr>
        </p:nvSpPr>
        <p:spPr>
          <a:xfrm>
            <a:off x="1676400" y="457200"/>
            <a:ext cx="6477000" cy="533400"/>
          </a:xfrm>
          <a:solidFill>
            <a:schemeClr val="tx2"/>
          </a:solidFill>
        </p:spPr>
        <p:txBody>
          <a:bodyPr rtlCol="0">
            <a:normAutofit fontScale="90000"/>
          </a:bodyPr>
          <a:lstStyle/>
          <a:p>
            <a:pPr eaLnBrk="1" fontAlgn="auto" hangingPunct="1">
              <a:spcAft>
                <a:spcPts val="0"/>
              </a:spcAft>
              <a:defRPr/>
            </a:pPr>
            <a:r>
              <a:rPr lang="es-MX" sz="4000" smtClean="0">
                <a:solidFill>
                  <a:srgbClr val="FF3300"/>
                </a:solidFill>
                <a:latin typeface="Arial" charset="0"/>
              </a:rPr>
              <a:t>Procesos bioseguros</a:t>
            </a:r>
            <a:endParaRPr lang="es-ES" sz="4000" smtClean="0">
              <a:solidFill>
                <a:srgbClr val="FF3300"/>
              </a:solidFill>
              <a:latin typeface="Arial" charset="0"/>
            </a:endParaRPr>
          </a:p>
        </p:txBody>
      </p:sp>
      <p:sp>
        <p:nvSpPr>
          <p:cNvPr id="412674" name="Rectangle 2"/>
          <p:cNvSpPr>
            <a:spLocks noGrp="1" noChangeArrowheads="1"/>
          </p:cNvSpPr>
          <p:nvPr>
            <p:ph idx="1"/>
          </p:nvPr>
        </p:nvSpPr>
        <p:spPr>
          <a:xfrm>
            <a:off x="685800" y="2000250"/>
            <a:ext cx="8001000" cy="3733800"/>
          </a:xfrm>
          <a:solidFill>
            <a:schemeClr val="bg2">
              <a:lumMod val="85000"/>
            </a:schemeClr>
          </a:solidFill>
          <a:ln>
            <a:solidFill>
              <a:schemeClr val="accent1">
                <a:lumMod val="40000"/>
                <a:lumOff val="60000"/>
              </a:schemeClr>
            </a:solidFill>
          </a:ln>
        </p:spPr>
        <p:txBody>
          <a:bodyPr rtlCol="0">
            <a:normAutofit/>
          </a:bodyPr>
          <a:lstStyle/>
          <a:p>
            <a:pPr algn="just" eaLnBrk="1" fontAlgn="auto" hangingPunct="1">
              <a:lnSpc>
                <a:spcPct val="90000"/>
              </a:lnSpc>
              <a:spcAft>
                <a:spcPts val="0"/>
              </a:spcAft>
              <a:buClr>
                <a:srgbClr val="FF6600"/>
              </a:buClr>
              <a:defRPr/>
            </a:pPr>
            <a:r>
              <a:rPr lang="es-ES_tradnl" dirty="0" smtClean="0">
                <a:solidFill>
                  <a:srgbClr val="333399"/>
                </a:solidFill>
                <a:latin typeface="Arial" charset="0"/>
              </a:rPr>
              <a:t>Es relevante para la gestión de enfermería, identificar las fortalezas y debilidades del conocimiento y cumplimiento del personal en el contexto de Bioseguridad, dado que las Unidades de Hemodiálisis son consideradas de Alto Riesgo y el personal en riesgo mayor.</a:t>
            </a:r>
            <a:endParaRPr lang="es-ES_tradnl" sz="2800" dirty="0" smtClean="0">
              <a:solidFill>
                <a:srgbClr val="FF99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2675"/>
                                        </p:tgtEl>
                                        <p:attrNameLst>
                                          <p:attrName>style.visibility</p:attrName>
                                        </p:attrNameLst>
                                      </p:cBhvr>
                                      <p:to>
                                        <p:strVal val="visible"/>
                                      </p:to>
                                    </p:set>
                                    <p:anim calcmode="lin" valueType="num">
                                      <p:cBhvr additive="base">
                                        <p:cTn id="7" dur="500" fill="hold"/>
                                        <p:tgtEl>
                                          <p:spTgt spid="412675"/>
                                        </p:tgtEl>
                                        <p:attrNameLst>
                                          <p:attrName>ppt_x</p:attrName>
                                        </p:attrNameLst>
                                      </p:cBhvr>
                                      <p:tavLst>
                                        <p:tav tm="0">
                                          <p:val>
                                            <p:strVal val="0-#ppt_w/2"/>
                                          </p:val>
                                        </p:tav>
                                        <p:tav tm="100000">
                                          <p:val>
                                            <p:strVal val="#ppt_x"/>
                                          </p:val>
                                        </p:tav>
                                      </p:tavLst>
                                    </p:anim>
                                    <p:anim calcmode="lin" valueType="num">
                                      <p:cBhvr additive="base">
                                        <p:cTn id="8" dur="500" fill="hold"/>
                                        <p:tgtEl>
                                          <p:spTgt spid="41267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2674">
                                            <p:txEl>
                                              <p:pRg st="0" end="0"/>
                                            </p:txEl>
                                          </p:spTgt>
                                        </p:tgtEl>
                                        <p:attrNameLst>
                                          <p:attrName>style.visibility</p:attrName>
                                        </p:attrNameLst>
                                      </p:cBhvr>
                                      <p:to>
                                        <p:strVal val="visible"/>
                                      </p:to>
                                    </p:set>
                                    <p:anim calcmode="lin" valueType="num">
                                      <p:cBhvr additive="base">
                                        <p:cTn id="12" dur="500" fill="hold"/>
                                        <p:tgtEl>
                                          <p:spTgt spid="41267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26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animBg="1" autoUpdateAnimBg="0"/>
      <p:bldP spid="412674"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solidFill>
            <a:schemeClr val="bg1"/>
          </a:solidFill>
        </p:spPr>
        <p:txBody>
          <a:bodyPr/>
          <a:lstStyle/>
          <a:p>
            <a:pPr eaLnBrk="1" hangingPunct="1"/>
            <a:r>
              <a:rPr lang="es-MX" altLang="es-PA" sz="3600" smtClean="0">
                <a:solidFill>
                  <a:srgbClr val="FF3300"/>
                </a:solidFill>
              </a:rPr>
              <a:t>BIOSEGURIDAD</a:t>
            </a:r>
            <a:endParaRPr lang="es-ES" altLang="es-PA" sz="3600" smtClean="0">
              <a:solidFill>
                <a:srgbClr val="FF3300"/>
              </a:solidFill>
            </a:endParaRPr>
          </a:p>
        </p:txBody>
      </p:sp>
      <p:sp>
        <p:nvSpPr>
          <p:cNvPr id="424963" name="Rectangle 3"/>
          <p:cNvSpPr>
            <a:spLocks noGrp="1" noChangeArrowheads="1"/>
          </p:cNvSpPr>
          <p:nvPr>
            <p:ph idx="1"/>
          </p:nvPr>
        </p:nvSpPr>
        <p:spPr>
          <a:xfrm>
            <a:off x="990600" y="2514600"/>
            <a:ext cx="7391400" cy="3048000"/>
          </a:xfrm>
          <a:solidFill>
            <a:schemeClr val="tx2"/>
          </a:solidFill>
          <a:ln>
            <a:solidFill>
              <a:srgbClr val="FF3300"/>
            </a:solidFill>
            <a:miter lim="800000"/>
            <a:headEnd/>
            <a:tailEnd/>
          </a:ln>
        </p:spPr>
        <p:txBody>
          <a:bodyPr/>
          <a:lstStyle/>
          <a:p>
            <a:pPr algn="ctr" eaLnBrk="1" hangingPunct="1">
              <a:spcBef>
                <a:spcPct val="0"/>
              </a:spcBef>
              <a:buFontTx/>
              <a:buNone/>
            </a:pPr>
            <a:r>
              <a:rPr lang="es-ES_tradnl" altLang="es-PA" sz="3600" i="1" smtClean="0"/>
              <a:t>	</a:t>
            </a:r>
            <a:r>
              <a:rPr lang="es-ES_tradnl" altLang="es-PA" sz="3600" smtClean="0"/>
              <a:t>Conjunto de </a:t>
            </a:r>
            <a:r>
              <a:rPr lang="es-ES_tradnl" altLang="es-PA" sz="3600" smtClean="0">
                <a:solidFill>
                  <a:srgbClr val="FF3300"/>
                </a:solidFill>
              </a:rPr>
              <a:t>normas y procedimientos</a:t>
            </a:r>
            <a:r>
              <a:rPr lang="es-ES_tradnl" altLang="es-PA" sz="3600" smtClean="0"/>
              <a:t> destinados a </a:t>
            </a:r>
            <a:r>
              <a:rPr lang="es-ES_tradnl" altLang="es-PA" sz="3600" smtClean="0">
                <a:solidFill>
                  <a:srgbClr val="FF3300"/>
                </a:solidFill>
              </a:rPr>
              <a:t>controlar</a:t>
            </a:r>
            <a:r>
              <a:rPr lang="es-ES_tradnl" altLang="es-PA" sz="3600" smtClean="0"/>
              <a:t> los factores de </a:t>
            </a:r>
            <a:r>
              <a:rPr lang="es-ES_tradnl" altLang="es-PA" sz="3600" smtClean="0">
                <a:solidFill>
                  <a:srgbClr val="FF3300"/>
                </a:solidFill>
              </a:rPr>
              <a:t>riesgo biológico</a:t>
            </a:r>
            <a:r>
              <a:rPr lang="es-ES_tradnl" altLang="es-PA" sz="3600" smtClean="0"/>
              <a:t> generados durante el proceso de atención al paciente. </a:t>
            </a:r>
            <a:endParaRPr lang="es-ES" altLang="es-PA"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4962"/>
                                        </p:tgtEl>
                                        <p:attrNameLst>
                                          <p:attrName>style.visibility</p:attrName>
                                        </p:attrNameLst>
                                      </p:cBhvr>
                                      <p:to>
                                        <p:strVal val="visible"/>
                                      </p:to>
                                    </p:set>
                                    <p:anim calcmode="lin" valueType="num">
                                      <p:cBhvr additive="base">
                                        <p:cTn id="7" dur="500" fill="hold"/>
                                        <p:tgtEl>
                                          <p:spTgt spid="424962"/>
                                        </p:tgtEl>
                                        <p:attrNameLst>
                                          <p:attrName>ppt_x</p:attrName>
                                        </p:attrNameLst>
                                      </p:cBhvr>
                                      <p:tavLst>
                                        <p:tav tm="0">
                                          <p:val>
                                            <p:strVal val="0-#ppt_w/2"/>
                                          </p:val>
                                        </p:tav>
                                        <p:tav tm="100000">
                                          <p:val>
                                            <p:strVal val="#ppt_x"/>
                                          </p:val>
                                        </p:tav>
                                      </p:tavLst>
                                    </p:anim>
                                    <p:anim calcmode="lin" valueType="num">
                                      <p:cBhvr additive="base">
                                        <p:cTn id="8" dur="500" fill="hold"/>
                                        <p:tgtEl>
                                          <p:spTgt spid="424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4963">
                                            <p:txEl>
                                              <p:pRg st="0" end="0"/>
                                            </p:txEl>
                                          </p:spTgt>
                                        </p:tgtEl>
                                        <p:attrNameLst>
                                          <p:attrName>style.visibility</p:attrName>
                                        </p:attrNameLst>
                                      </p:cBhvr>
                                      <p:to>
                                        <p:strVal val="visible"/>
                                      </p:to>
                                    </p:set>
                                    <p:anim calcmode="lin" valueType="num">
                                      <p:cBhvr additive="base">
                                        <p:cTn id="13" dur="500" fill="hold"/>
                                        <p:tgtEl>
                                          <p:spTgt spid="4249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49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animBg="1" autoUpdateAnimBg="0"/>
      <p:bldP spid="4249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1219200" y="381000"/>
            <a:ext cx="7391400" cy="1066800"/>
          </a:xfrm>
          <a:solidFill>
            <a:schemeClr val="bg1"/>
          </a:solidFill>
        </p:spPr>
        <p:txBody>
          <a:bodyPr/>
          <a:lstStyle/>
          <a:p>
            <a:pPr eaLnBrk="1" hangingPunct="1"/>
            <a:r>
              <a:rPr lang="es-MX" altLang="es-PA" sz="3600" smtClean="0">
                <a:solidFill>
                  <a:srgbClr val="FF3300"/>
                </a:solidFill>
              </a:rPr>
              <a:t>PROCESOS BIOSEGUROS</a:t>
            </a:r>
            <a:endParaRPr lang="es-ES" altLang="es-PA" sz="3600" smtClean="0">
              <a:solidFill>
                <a:srgbClr val="FF3300"/>
              </a:solidFill>
            </a:endParaRPr>
          </a:p>
        </p:txBody>
      </p:sp>
      <p:sp>
        <p:nvSpPr>
          <p:cNvPr id="425987" name="Rectangle 3"/>
          <p:cNvSpPr>
            <a:spLocks noGrp="1" noChangeArrowheads="1"/>
          </p:cNvSpPr>
          <p:nvPr>
            <p:ph idx="1"/>
          </p:nvPr>
        </p:nvSpPr>
        <p:spPr>
          <a:xfrm>
            <a:off x="990600" y="2514600"/>
            <a:ext cx="7391400" cy="2971800"/>
          </a:xfrm>
          <a:solidFill>
            <a:schemeClr val="tx2"/>
          </a:solidFill>
          <a:ln>
            <a:solidFill>
              <a:srgbClr val="FF3300"/>
            </a:solidFill>
            <a:miter lim="800000"/>
            <a:headEnd/>
            <a:tailEnd/>
          </a:ln>
        </p:spPr>
        <p:txBody>
          <a:bodyPr/>
          <a:lstStyle/>
          <a:p>
            <a:pPr algn="ctr" eaLnBrk="1" hangingPunct="1">
              <a:lnSpc>
                <a:spcPct val="90000"/>
              </a:lnSpc>
              <a:buFont typeface="Wingdings" panose="05000000000000000000" pitchFamily="2" charset="2"/>
              <a:buNone/>
            </a:pPr>
            <a:r>
              <a:rPr lang="es-MX" altLang="es-PA" smtClean="0"/>
              <a:t>Conjunto de acciones desarrolladas en la mas estricta adhesión a las normas de bioseguridad, para proteger la salud del personal y pacientes, y brindar seguridad frente a los riesgos </a:t>
            </a:r>
            <a:r>
              <a:rPr lang="es-MX" altLang="es-PA" smtClean="0">
                <a:solidFill>
                  <a:srgbClr val="FF3300"/>
                </a:solidFill>
              </a:rPr>
              <a:t>biológicos.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5986"/>
                                        </p:tgtEl>
                                        <p:attrNameLst>
                                          <p:attrName>style.visibility</p:attrName>
                                        </p:attrNameLst>
                                      </p:cBhvr>
                                      <p:to>
                                        <p:strVal val="visible"/>
                                      </p:to>
                                    </p:set>
                                    <p:animEffect transition="in" filter="dissolve">
                                      <p:cBhvr>
                                        <p:cTn id="7" dur="500"/>
                                        <p:tgtEl>
                                          <p:spTgt spid="425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5987">
                                            <p:txEl>
                                              <p:pRg st="0" end="0"/>
                                            </p:txEl>
                                          </p:spTgt>
                                        </p:tgtEl>
                                        <p:attrNameLst>
                                          <p:attrName>style.visibility</p:attrName>
                                        </p:attrNameLst>
                                      </p:cBhvr>
                                      <p:to>
                                        <p:strVal val="visible"/>
                                      </p:to>
                                    </p:set>
                                    <p:animEffect transition="in" filter="dissolve">
                                      <p:cBhvr>
                                        <p:cTn id="12" dur="500"/>
                                        <p:tgtEl>
                                          <p:spTgt spid="425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animBg="1" autoUpdateAnimBg="0"/>
      <p:bldP spid="4259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22" name="Rectangle 6"/>
          <p:cNvSpPr>
            <a:spLocks noGrp="1" noChangeArrowheads="1"/>
          </p:cNvSpPr>
          <p:nvPr>
            <p:ph type="title"/>
          </p:nvPr>
        </p:nvSpPr>
        <p:spPr>
          <a:xfrm>
            <a:off x="1979613" y="476250"/>
            <a:ext cx="5622925" cy="971550"/>
          </a:xfrm>
          <a:solidFill>
            <a:schemeClr val="bg1"/>
          </a:solidFill>
        </p:spPr>
        <p:txBody>
          <a:bodyPr/>
          <a:lstStyle/>
          <a:p>
            <a:pPr eaLnBrk="1" hangingPunct="1"/>
            <a:r>
              <a:rPr lang="es-PE" altLang="es-PA" smtClean="0">
                <a:solidFill>
                  <a:srgbClr val="FF3300"/>
                </a:solidFill>
              </a:rPr>
              <a:t>Objetivo</a:t>
            </a:r>
            <a:endParaRPr lang="es-ES" altLang="es-PA" smtClean="0">
              <a:solidFill>
                <a:srgbClr val="FF3300"/>
              </a:solidFill>
            </a:endParaRPr>
          </a:p>
        </p:txBody>
      </p:sp>
      <p:sp>
        <p:nvSpPr>
          <p:cNvPr id="418819" name="Rectangle 3"/>
          <p:cNvSpPr>
            <a:spLocks noGrp="1" noChangeArrowheads="1"/>
          </p:cNvSpPr>
          <p:nvPr>
            <p:ph idx="1"/>
          </p:nvPr>
        </p:nvSpPr>
        <p:spPr>
          <a:xfrm>
            <a:off x="539750" y="1905000"/>
            <a:ext cx="8077200" cy="2819400"/>
          </a:xfrm>
        </p:spPr>
        <p:txBody>
          <a:bodyPr/>
          <a:lstStyle/>
          <a:p>
            <a:pPr algn="ctr" eaLnBrk="1" hangingPunct="1">
              <a:buClr>
                <a:schemeClr val="accent2"/>
              </a:buClr>
              <a:buFont typeface="Monotype Sorts" pitchFamily="2" charset="2"/>
              <a:buBlip>
                <a:blip r:embed="rId3"/>
              </a:buBlip>
            </a:pPr>
            <a:r>
              <a:rPr lang="es-ES_tradnl" altLang="es-PA" sz="2800" smtClean="0">
                <a:latin typeface="Arial" panose="020B0604020202020204" pitchFamily="34" charset="0"/>
              </a:rPr>
              <a:t>  </a:t>
            </a:r>
            <a:r>
              <a:rPr lang="es-ES_tradnl" altLang="es-PA" sz="2800" smtClean="0"/>
              <a:t>Minimizar el riesgo potencial de accidentes</a:t>
            </a:r>
          </a:p>
          <a:p>
            <a:pPr algn="ctr" eaLnBrk="1" hangingPunct="1">
              <a:buClr>
                <a:schemeClr val="accent2"/>
              </a:buClr>
              <a:buFont typeface="Monotype Sorts" pitchFamily="2" charset="2"/>
              <a:buBlip>
                <a:blip r:embed="rId3"/>
              </a:buBlip>
            </a:pPr>
            <a:r>
              <a:rPr lang="es-ES_tradnl" altLang="es-PA" sz="2800" smtClean="0"/>
              <a:t>Identificar los riesgos con anterioridad para determinar las medidas de protección adecuadas</a:t>
            </a:r>
          </a:p>
        </p:txBody>
      </p:sp>
      <p:sp>
        <p:nvSpPr>
          <p:cNvPr id="418820" name="AutoShape 4"/>
          <p:cNvSpPr>
            <a:spLocks noChangeArrowheads="1"/>
          </p:cNvSpPr>
          <p:nvPr/>
        </p:nvSpPr>
        <p:spPr bwMode="auto">
          <a:xfrm>
            <a:off x="2987675" y="4217988"/>
            <a:ext cx="3349625" cy="939800"/>
          </a:xfrm>
          <a:prstGeom prst="roundRect">
            <a:avLst>
              <a:gd name="adj" fmla="val 16667"/>
            </a:avLst>
          </a:prstGeom>
          <a:solidFill>
            <a:schemeClr val="bg1"/>
          </a:solidFill>
          <a:ln w="38100">
            <a:solidFill>
              <a:schemeClr val="tx1"/>
            </a:solidFill>
            <a:round/>
            <a:headEnd/>
            <a:tailEnd/>
          </a:ln>
        </p:spPr>
        <p:txBody>
          <a:bodyPr lIns="90000" tIns="46800" rIns="90000" bIns="46800"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s-ES" altLang="es-PA" b="1">
                <a:solidFill>
                  <a:srgbClr val="FF3300"/>
                </a:solidFill>
                <a:latin typeface="Arial" panose="020B0604020202020204" pitchFamily="34" charset="0"/>
              </a:rPr>
              <a:t>RIESGO “CERO”</a:t>
            </a:r>
          </a:p>
          <a:p>
            <a:r>
              <a:rPr lang="es-ES" altLang="es-PA" b="1">
                <a:solidFill>
                  <a:srgbClr val="FF3300"/>
                </a:solidFill>
                <a:latin typeface="Arial" panose="020B0604020202020204" pitchFamily="34" charset="0"/>
              </a:rPr>
              <a:t>NO EXISTE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 calcmode="lin" valueType="num">
                                      <p:cBhvr additive="base">
                                        <p:cTn id="7"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19">
                                            <p:txEl>
                                              <p:pRg st="1" end="1"/>
                                            </p:txEl>
                                          </p:spTgt>
                                        </p:tgtEl>
                                        <p:attrNameLst>
                                          <p:attrName>style.visibility</p:attrName>
                                        </p:attrNameLst>
                                      </p:cBhvr>
                                      <p:to>
                                        <p:strVal val="visible"/>
                                      </p:to>
                                    </p:set>
                                    <p:anim calcmode="lin" valueType="num">
                                      <p:cBhvr additive="base">
                                        <p:cTn id="13"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19">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5000"/>
                                  </p:stCondLst>
                                  <p:childTnLst>
                                    <p:set>
                                      <p:cBhvr>
                                        <p:cTn id="17" dur="1" fill="hold">
                                          <p:stCondLst>
                                            <p:cond delay="0"/>
                                          </p:stCondLst>
                                        </p:cTn>
                                        <p:tgtEl>
                                          <p:spTgt spid="418820"/>
                                        </p:tgtEl>
                                        <p:attrNameLst>
                                          <p:attrName>style.visibility</p:attrName>
                                        </p:attrNameLst>
                                      </p:cBhvr>
                                      <p:to>
                                        <p:strVal val="visible"/>
                                      </p:to>
                                    </p:set>
                                    <p:anim calcmode="lin" valueType="num">
                                      <p:cBhvr additive="base">
                                        <p:cTn id="18" dur="500" fill="hold"/>
                                        <p:tgtEl>
                                          <p:spTgt spid="418820"/>
                                        </p:tgtEl>
                                        <p:attrNameLst>
                                          <p:attrName>ppt_x</p:attrName>
                                        </p:attrNameLst>
                                      </p:cBhvr>
                                      <p:tavLst>
                                        <p:tav tm="0">
                                          <p:val>
                                            <p:strVal val="0-#ppt_w/2"/>
                                          </p:val>
                                        </p:tav>
                                        <p:tav tm="100000">
                                          <p:val>
                                            <p:strVal val="#ppt_x"/>
                                          </p:val>
                                        </p:tav>
                                      </p:tavLst>
                                    </p:anim>
                                    <p:anim calcmode="lin" valueType="num">
                                      <p:cBhvr additive="base">
                                        <p:cTn id="19" dur="500" fill="hold"/>
                                        <p:tgtEl>
                                          <p:spTgt spid="41882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18822"/>
                                        </p:tgtEl>
                                        <p:attrNameLst>
                                          <p:attrName>style.visibility</p:attrName>
                                        </p:attrNameLst>
                                      </p:cBhvr>
                                      <p:to>
                                        <p:strVal val="visible"/>
                                      </p:to>
                                    </p:set>
                                    <p:animEffect transition="in" filter="dissolve">
                                      <p:cBhvr>
                                        <p:cTn id="24" dur="500"/>
                                        <p:tgtEl>
                                          <p:spTgt spid="418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animBg="1" autoUpdateAnimBg="0"/>
      <p:bldP spid="418819" grpId="0" build="p" autoUpdateAnimBg="0"/>
      <p:bldP spid="41882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_tradnl" altLang="es-PA" u="sng" smtClean="0">
                <a:solidFill>
                  <a:srgbClr val="FF3300"/>
                </a:solidFill>
                <a:latin typeface="Arial" panose="020B0604020202020204" pitchFamily="34" charset="0"/>
              </a:rPr>
              <a:t>RIESGO</a:t>
            </a:r>
            <a:endParaRPr lang="es-ES_tradnl" altLang="es-PA" u="sng" smtClean="0">
              <a:solidFill>
                <a:srgbClr val="FF3300"/>
              </a:solidFill>
            </a:endParaRPr>
          </a:p>
        </p:txBody>
      </p:sp>
      <p:sp>
        <p:nvSpPr>
          <p:cNvPr id="12291" name="Rectangle 3"/>
          <p:cNvSpPr>
            <a:spLocks noGrp="1" noChangeArrowheads="1"/>
          </p:cNvSpPr>
          <p:nvPr>
            <p:ph idx="1"/>
          </p:nvPr>
        </p:nvSpPr>
        <p:spPr>
          <a:xfrm>
            <a:off x="685800" y="1752600"/>
            <a:ext cx="7772400" cy="2209800"/>
          </a:xfrm>
        </p:spPr>
        <p:txBody>
          <a:bodyPr/>
          <a:lstStyle/>
          <a:p>
            <a:pPr algn="ctr" eaLnBrk="1" hangingPunct="1">
              <a:buClr>
                <a:srgbClr val="CC3300"/>
              </a:buClr>
              <a:buFont typeface="Wingdings" panose="05000000000000000000" pitchFamily="2" charset="2"/>
              <a:buNone/>
            </a:pPr>
            <a:r>
              <a:rPr lang="es-ES_tradnl" altLang="es-PA" smtClean="0">
                <a:latin typeface="Arial" panose="020B0604020202020204" pitchFamily="34" charset="0"/>
              </a:rPr>
              <a:t>	PROBABILIDAD QUE OCURRA UN SUCESO </a:t>
            </a:r>
            <a:r>
              <a:rPr lang="es-ES_tradnl" altLang="es-PA" smtClean="0">
                <a:solidFill>
                  <a:srgbClr val="FF0000"/>
                </a:solidFill>
                <a:latin typeface="Arial" panose="020B0604020202020204" pitchFamily="34" charset="0"/>
              </a:rPr>
              <a:t>( accidente )</a:t>
            </a:r>
            <a:r>
              <a:rPr lang="es-ES_tradnl" altLang="es-PA" smtClean="0">
                <a:latin typeface="Arial" panose="020B0604020202020204" pitchFamily="34" charset="0"/>
              </a:rPr>
              <a:t> DEL QUE SE DERIVA UNA CONSECUENCIA NEGATIVA </a:t>
            </a:r>
            <a:r>
              <a:rPr lang="es-ES_tradnl" altLang="es-PA" smtClean="0">
                <a:solidFill>
                  <a:srgbClr val="FF0000"/>
                </a:solidFill>
                <a:latin typeface="Arial" panose="020B0604020202020204" pitchFamily="34" charset="0"/>
              </a:rPr>
              <a:t>(daño )</a:t>
            </a:r>
            <a:r>
              <a:rPr lang="es-ES_tradnl" altLang="es-PA" smtClean="0">
                <a:solidFill>
                  <a:srgbClr val="800080"/>
                </a:solidFill>
                <a:latin typeface="Arial" panose="020B0604020202020204" pitchFamily="34" charset="0"/>
              </a:rPr>
              <a:t> </a:t>
            </a:r>
            <a:endParaRPr lang="es-ES_tradnl" altLang="es-PA" u="sng" smtClean="0">
              <a:solidFill>
                <a:srgbClr val="800080"/>
              </a:solidFill>
              <a:latin typeface="Arial" panose="020B0604020202020204" pitchFamily="34" charset="0"/>
            </a:endParaRPr>
          </a:p>
        </p:txBody>
      </p:sp>
      <p:pic>
        <p:nvPicPr>
          <p:cNvPr id="12292" name="Picture 4" descr="ries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65532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95513" y="549275"/>
            <a:ext cx="5902325" cy="746125"/>
          </a:xfrm>
          <a:solidFill>
            <a:schemeClr val="bg1"/>
          </a:solidFill>
        </p:spPr>
        <p:txBody>
          <a:bodyPr/>
          <a:lstStyle/>
          <a:p>
            <a:pPr eaLnBrk="1" hangingPunct="1"/>
            <a:r>
              <a:rPr lang="es-ES_tradnl" altLang="es-PA" sz="4000" smtClean="0">
                <a:solidFill>
                  <a:srgbClr val="FF3300"/>
                </a:solidFill>
                <a:latin typeface="Arial" panose="020B0604020202020204" pitchFamily="34" charset="0"/>
              </a:rPr>
              <a:t>Riesgos Profesionales</a:t>
            </a:r>
            <a:endParaRPr lang="es-ES_tradnl" altLang="es-PA" sz="4000" smtClean="0">
              <a:solidFill>
                <a:srgbClr val="FF3300"/>
              </a:solidFill>
            </a:endParaRPr>
          </a:p>
        </p:txBody>
      </p:sp>
      <p:sp>
        <p:nvSpPr>
          <p:cNvPr id="422915" name="Rectangle 3"/>
          <p:cNvSpPr>
            <a:spLocks noGrp="1" noChangeArrowheads="1"/>
          </p:cNvSpPr>
          <p:nvPr>
            <p:ph idx="1"/>
          </p:nvPr>
        </p:nvSpPr>
        <p:spPr>
          <a:xfrm>
            <a:off x="685800" y="1600200"/>
            <a:ext cx="7772400" cy="4114800"/>
          </a:xfrm>
        </p:spPr>
        <p:txBody>
          <a:bodyPr rtlCol="0">
            <a:normAutofit fontScale="92500" lnSpcReduction="10000"/>
          </a:bodyPr>
          <a:lstStyle/>
          <a:p>
            <a:pPr eaLnBrk="1" fontAlgn="auto" hangingPunct="1">
              <a:lnSpc>
                <a:spcPct val="90000"/>
              </a:lnSpc>
              <a:spcAft>
                <a:spcPts val="0"/>
              </a:spcAft>
              <a:buClr>
                <a:srgbClr val="CC3300"/>
              </a:buClr>
              <a:buFont typeface="Wingdings" pitchFamily="2" charset="2"/>
              <a:buChar char="è"/>
              <a:defRPr/>
            </a:pPr>
            <a:r>
              <a:rPr lang="es-ES_tradnl" sz="2800" u="sng" dirty="0" smtClean="0">
                <a:solidFill>
                  <a:srgbClr val="000066"/>
                </a:solidFill>
                <a:latin typeface="Arial" charset="0"/>
              </a:rPr>
              <a:t>Riesgos Biológicos</a:t>
            </a:r>
            <a:r>
              <a:rPr lang="es-ES" sz="2800" u="sng" dirty="0" smtClean="0">
                <a:solidFill>
                  <a:srgbClr val="000066"/>
                </a:solidFill>
                <a:latin typeface="Arial" charset="0"/>
              </a:rPr>
              <a:t>  </a:t>
            </a:r>
            <a:endParaRPr lang="es-ES_tradnl" sz="2800" u="sng" dirty="0" smtClean="0">
              <a:latin typeface="Arial" charset="0"/>
            </a:endParaRPr>
          </a:p>
          <a:p>
            <a:pPr eaLnBrk="1" fontAlgn="auto" hangingPunct="1">
              <a:lnSpc>
                <a:spcPct val="90000"/>
              </a:lnSpc>
              <a:spcAft>
                <a:spcPts val="0"/>
              </a:spcAft>
              <a:buClr>
                <a:srgbClr val="CC3300"/>
              </a:buClr>
              <a:buFont typeface="Wingdings" pitchFamily="2" charset="2"/>
              <a:buChar char="è"/>
              <a:defRPr/>
            </a:pPr>
            <a:r>
              <a:rPr lang="es-ES_tradnl" sz="2800" dirty="0" smtClean="0">
                <a:latin typeface="Arial" charset="0"/>
              </a:rPr>
              <a:t>Riesgos Químicos</a:t>
            </a:r>
          </a:p>
          <a:p>
            <a:pPr eaLnBrk="1" fontAlgn="auto" hangingPunct="1">
              <a:lnSpc>
                <a:spcPct val="90000"/>
              </a:lnSpc>
              <a:spcAft>
                <a:spcPts val="0"/>
              </a:spcAft>
              <a:buClr>
                <a:srgbClr val="CC3300"/>
              </a:buClr>
              <a:buFont typeface="Wingdings" pitchFamily="2" charset="2"/>
              <a:buChar char="è"/>
              <a:defRPr/>
            </a:pPr>
            <a:r>
              <a:rPr lang="es-ES_tradnl" sz="2800" dirty="0" smtClean="0">
                <a:latin typeface="Arial" charset="0"/>
              </a:rPr>
              <a:t>Riesgos Físicos</a:t>
            </a:r>
          </a:p>
          <a:p>
            <a:pPr eaLnBrk="1" fontAlgn="auto" hangingPunct="1">
              <a:lnSpc>
                <a:spcPct val="90000"/>
              </a:lnSpc>
              <a:spcAft>
                <a:spcPts val="0"/>
              </a:spcAft>
              <a:buClr>
                <a:srgbClr val="CC3300"/>
              </a:buClr>
              <a:buFont typeface="Wingdings" pitchFamily="2" charset="2"/>
              <a:buChar char="è"/>
              <a:defRPr/>
            </a:pPr>
            <a:r>
              <a:rPr lang="es-ES_tradnl" sz="2800" dirty="0" smtClean="0">
                <a:latin typeface="Arial" charset="0"/>
              </a:rPr>
              <a:t>Riesgos Ergonómicos</a:t>
            </a:r>
          </a:p>
          <a:p>
            <a:pPr eaLnBrk="1" fontAlgn="auto" hangingPunct="1">
              <a:lnSpc>
                <a:spcPct val="90000"/>
              </a:lnSpc>
              <a:spcAft>
                <a:spcPts val="0"/>
              </a:spcAft>
              <a:buClr>
                <a:srgbClr val="CC3300"/>
              </a:buClr>
              <a:buFont typeface="Wingdings" pitchFamily="2" charset="2"/>
              <a:buChar char="è"/>
              <a:defRPr/>
            </a:pPr>
            <a:r>
              <a:rPr lang="es-ES_tradnl" sz="2800" dirty="0" smtClean="0">
                <a:latin typeface="Arial" charset="0"/>
              </a:rPr>
              <a:t>Riesgos Psicosociales, etc. </a:t>
            </a:r>
          </a:p>
          <a:p>
            <a:pPr eaLnBrk="1" fontAlgn="auto" hangingPunct="1">
              <a:lnSpc>
                <a:spcPct val="90000"/>
              </a:lnSpc>
              <a:spcAft>
                <a:spcPts val="0"/>
              </a:spcAft>
              <a:buClr>
                <a:srgbClr val="CC3300"/>
              </a:buClr>
              <a:buFont typeface="Wingdings" pitchFamily="2" charset="2"/>
              <a:buNone/>
              <a:defRPr/>
            </a:pPr>
            <a:endParaRPr lang="es-ES_tradnl" sz="2800" b="1" dirty="0" smtClean="0">
              <a:solidFill>
                <a:srgbClr val="FF3300"/>
              </a:solidFill>
              <a:latin typeface="Arial" charset="0"/>
            </a:endParaRPr>
          </a:p>
          <a:p>
            <a:pPr eaLnBrk="1" fontAlgn="auto" hangingPunct="1">
              <a:lnSpc>
                <a:spcPct val="90000"/>
              </a:lnSpc>
              <a:spcAft>
                <a:spcPts val="0"/>
              </a:spcAft>
              <a:buClr>
                <a:srgbClr val="CC3300"/>
              </a:buClr>
              <a:buFont typeface="Wingdings" pitchFamily="2" charset="2"/>
              <a:buNone/>
              <a:defRPr/>
            </a:pPr>
            <a:r>
              <a:rPr lang="es-ES_tradnl" sz="2800" b="1" dirty="0" smtClean="0">
                <a:solidFill>
                  <a:srgbClr val="FF3300"/>
                </a:solidFill>
                <a:latin typeface="Arial" charset="0"/>
              </a:rPr>
              <a:t>RIESGO </a:t>
            </a:r>
            <a:r>
              <a:rPr lang="es-ES_tradnl" sz="2800" b="1" dirty="0" err="1" smtClean="0">
                <a:solidFill>
                  <a:srgbClr val="FF3300"/>
                </a:solidFill>
                <a:latin typeface="Arial" charset="0"/>
              </a:rPr>
              <a:t>BIOLOGICO</a:t>
            </a:r>
            <a:r>
              <a:rPr lang="es-ES_tradnl" sz="2800" dirty="0" smtClean="0">
                <a:latin typeface="Arial" charset="0"/>
              </a:rPr>
              <a:t>: Existe para el</a:t>
            </a:r>
          </a:p>
          <a:p>
            <a:pPr eaLnBrk="1" fontAlgn="auto" hangingPunct="1">
              <a:lnSpc>
                <a:spcPct val="90000"/>
              </a:lnSpc>
              <a:spcAft>
                <a:spcPts val="0"/>
              </a:spcAft>
              <a:buClr>
                <a:srgbClr val="CC3300"/>
              </a:buClr>
              <a:buFont typeface="Wingdings" pitchFamily="2" charset="2"/>
              <a:buNone/>
              <a:defRPr/>
            </a:pPr>
            <a:r>
              <a:rPr lang="es-ES_tradnl" sz="2800" dirty="0" smtClean="0">
                <a:latin typeface="Arial" charset="0"/>
              </a:rPr>
              <a:t>equipo de salud desde que el primer</a:t>
            </a:r>
          </a:p>
          <a:p>
            <a:pPr eaLnBrk="1" fontAlgn="auto" hangingPunct="1">
              <a:lnSpc>
                <a:spcPct val="90000"/>
              </a:lnSpc>
              <a:spcAft>
                <a:spcPts val="0"/>
              </a:spcAft>
              <a:buClr>
                <a:srgbClr val="CC3300"/>
              </a:buClr>
              <a:buFont typeface="Wingdings" pitchFamily="2" charset="2"/>
              <a:buNone/>
              <a:defRPr/>
            </a:pPr>
            <a:r>
              <a:rPr lang="es-ES_tradnl" sz="2800" dirty="0" smtClean="0">
                <a:latin typeface="Arial" charset="0"/>
              </a:rPr>
              <a:t>ser humano ayuda a otro a recuperar</a:t>
            </a:r>
          </a:p>
          <a:p>
            <a:pPr eaLnBrk="1" fontAlgn="auto" hangingPunct="1">
              <a:lnSpc>
                <a:spcPct val="90000"/>
              </a:lnSpc>
              <a:spcAft>
                <a:spcPts val="0"/>
              </a:spcAft>
              <a:buClr>
                <a:srgbClr val="CC3300"/>
              </a:buClr>
              <a:buFont typeface="Wingdings" pitchFamily="2" charset="2"/>
              <a:buNone/>
              <a:defRPr/>
            </a:pPr>
            <a:r>
              <a:rPr lang="es-ES_tradnl" sz="2800" dirty="0" smtClean="0">
                <a:latin typeface="Arial" charset="0"/>
              </a:rPr>
              <a:t>su salud</a:t>
            </a:r>
          </a:p>
        </p:txBody>
      </p:sp>
      <p:pic>
        <p:nvPicPr>
          <p:cNvPr id="13316" name="Picture 4" descr="desinfecta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649413"/>
            <a:ext cx="1162050" cy="1169987"/>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5" descr="maquinahemodialis-medi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0550" y="1905000"/>
            <a:ext cx="1949450" cy="12954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descr="cc_moni_MT-2439-2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352800"/>
            <a:ext cx="1905000" cy="12192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fistu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953000"/>
            <a:ext cx="1254125" cy="1665288"/>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4844</TotalTime>
  <Words>1780</Words>
  <Application>Microsoft Office PowerPoint</Application>
  <PresentationFormat>Presentación en pantalla (4:3)</PresentationFormat>
  <Paragraphs>181</Paragraphs>
  <Slides>31</Slides>
  <Notes>5</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1" baseType="lpstr">
      <vt:lpstr>Times New Roman</vt:lpstr>
      <vt:lpstr>Arial</vt:lpstr>
      <vt:lpstr>Calibri</vt:lpstr>
      <vt:lpstr>Comic Sans MS</vt:lpstr>
      <vt:lpstr>Wingdings</vt:lpstr>
      <vt:lpstr>Monotype Sorts</vt:lpstr>
      <vt:lpstr>Tahoma</vt:lpstr>
      <vt:lpstr>Monotype Corsiva</vt:lpstr>
      <vt:lpstr>Tema de Office</vt:lpstr>
      <vt:lpstr>Galería de imágenes de Microsoft</vt:lpstr>
      <vt:lpstr>Procesos bioseguros</vt:lpstr>
      <vt:lpstr>Procesos bioseguros</vt:lpstr>
      <vt:lpstr>Procesos bioseguros</vt:lpstr>
      <vt:lpstr>Procesos bioseguros</vt:lpstr>
      <vt:lpstr>BIOSEGURIDAD</vt:lpstr>
      <vt:lpstr>PROCESOS BIOSEGUROS</vt:lpstr>
      <vt:lpstr>Objetivo</vt:lpstr>
      <vt:lpstr>RIESGO</vt:lpstr>
      <vt:lpstr>Riesgos Profesionales</vt:lpstr>
      <vt:lpstr>ASPECTO CRITICO</vt:lpstr>
      <vt:lpstr>Presentación de PowerPoint</vt:lpstr>
      <vt:lpstr>Presentación de PowerPoint</vt:lpstr>
      <vt:lpstr>DEFINICION AMPLIA</vt:lpstr>
      <vt:lpstr>BIOSEGURIDAD</vt:lpstr>
      <vt:lpstr>UNIDADES DE HEMODIALISIS</vt:lpstr>
      <vt:lpstr>PRECAUCIONES UNIVERSALES</vt:lpstr>
      <vt:lpstr>USO ADECUADO DE GUANTES: Precaución estándar para proteger al personal del contacto con fluidos </vt:lpstr>
      <vt:lpstr>USO ADECUADO DE GUANTES: Precaución estándar para proteger al personal del contacto con fluidos</vt:lpstr>
      <vt:lpstr>Limpieza y desinfección de la sala de tratamiento después de cada cambio de turno</vt:lpstr>
      <vt:lpstr>LIMPIEZA y DESINFECCION EN SALA</vt:lpstr>
      <vt:lpstr>BIOSEGURIDAD EN LA SALA DE HEMODIALISIS</vt:lpstr>
      <vt:lpstr>BIOSEGURIDAD EN LA SALA DE HEMODIALISIS</vt:lpstr>
      <vt:lpstr>BIOSEGURIDAD EN LA SALA DE HEMODIALISIS</vt:lpstr>
      <vt:lpstr>BIOSEGURIDAD EN LA SALA DE HEMODIALISIS</vt:lpstr>
      <vt:lpstr>BIOSEGURIDAD EN LA SALA DE HEMODIALISIS</vt:lpstr>
      <vt:lpstr>BIOSEGURIDAD EN LA SALA DE HEMODIALISIS</vt:lpstr>
      <vt:lpstr>BIOSEGURIDAD EN LA SALA DE HEMODIALISIS</vt:lpstr>
      <vt:lpstr>Recomendaciones Generales</vt:lpstr>
      <vt:lpstr>Recomendaciones básicas para el manejo de accesos vasculares*</vt:lpstr>
      <vt:lpstr>Recomendaciones básicas para el manejo de accesos vasculares</vt:lpstr>
      <vt:lpstr>Recomendaciones básicas para el manejo de accesos vasculares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ApoyoGestion2</dc:creator>
  <cp:lastModifiedBy>Isoris Uniz Morales G.</cp:lastModifiedBy>
  <cp:revision>121</cp:revision>
  <dcterms:created xsi:type="dcterms:W3CDTF">2009-06-18T15:48:35Z</dcterms:created>
  <dcterms:modified xsi:type="dcterms:W3CDTF">2017-08-25T21:15:54Z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TC011408273082</vt:lpwstr>
  </property>
</Properties>
</file>