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>
              <a:defRPr/>
            </a:pPr>
            <a:fld id="{2CCACECA-322A-4795-8694-8FDA1A198F8C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712181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A58CC-1835-4520-9798-CD93D8EA944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5551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A58CC-1835-4520-9798-CD93D8EA944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5299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A58CC-1835-4520-9798-CD93D8EA944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0754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A58CC-1835-4520-9798-CD93D8EA944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529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A58CC-1835-4520-9798-CD93D8EA944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5065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A58CC-1835-4520-9798-CD93D8EA944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0815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87192-610E-40E6-BCDD-51E96B6A44D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060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BE8EE-F93D-46CC-8C76-AD598B661EA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41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>
              <a:defRPr/>
            </a:pPr>
            <a:fld id="{59BA341D-7B3E-453D-ACC4-23CAFD488C9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6640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>
              <a:defRPr/>
            </a:pPr>
            <a:fld id="{E1FF65BA-9153-4C07-8886-E5FD36B88C7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3262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8C4DF-6441-4D5F-98DB-DBFB381E264C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6561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FADBAA-68E2-4BD4-9564-00583025EC8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317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A58CC-1835-4520-9798-CD93D8EA944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425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9922D-7B98-42DC-963C-AAD22C801D0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979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A4CA2-EEC5-4E1D-BB41-4BEE897809B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134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CA82E-AA01-4034-8F95-D56B33C8CE6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542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5C9A58CC-1835-4520-9798-CD93D8EA944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28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Aislador_de_barrer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Niveles_de_bioseguridad" TargetMode="External"/><Relationship Id="rId2" Type="http://schemas.openxmlformats.org/officeDocument/2006/relationships/hyperlink" Target="http://es.wikipedia.org/w/index.php?title=Bioseguridad_Hospitalaria&amp;action=edit&amp;section=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s.wikipedia.org/w/index.php?title=Bioseguridad_Hospitalaria&amp;action=edit&amp;section=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6600" smtClean="0"/>
              <a:t>BIOSEGURIDAD</a:t>
            </a:r>
            <a:endParaRPr lang="es-ES" sz="66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9975" y="4868863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endParaRPr lang="es-E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4800" b="0" smtClean="0"/>
              <a:t>Principios de la Bioseguridad </a:t>
            </a:r>
            <a:br>
              <a:rPr lang="es-ES" sz="4800" b="0" smtClean="0"/>
            </a:br>
            <a:endParaRPr lang="es-ES" sz="4800" b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7813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s-ES" b="1" smtClean="0"/>
              <a:t>1- Universalidad</a:t>
            </a:r>
            <a:r>
              <a:rPr lang="es-ES" smtClean="0"/>
              <a:t> </a:t>
            </a:r>
          </a:p>
          <a:p>
            <a:pPr eaLnBrk="1" hangingPunct="1">
              <a:defRPr/>
            </a:pPr>
            <a:r>
              <a:rPr lang="es-ES" b="1" smtClean="0"/>
              <a:t>2- Uso de barreras</a:t>
            </a:r>
            <a:r>
              <a:rPr lang="es-ES" smtClean="0"/>
              <a:t> </a:t>
            </a:r>
          </a:p>
          <a:p>
            <a:pPr eaLnBrk="1" hangingPunct="1">
              <a:defRPr/>
            </a:pPr>
            <a:r>
              <a:rPr lang="es-ES" b="1" smtClean="0"/>
              <a:t>3- Medios de eliminación de material contaminado</a:t>
            </a:r>
            <a:r>
              <a:rPr lang="es-E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b="0" smtClean="0"/>
              <a:t>Elementos básicos de la bioseguridad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s-ES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Los elementos básicos de los que se sirve la Seguridad Biológica para la contención del riesgo provocado por los agentes infecciosos son tres: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Prácticas de trabajo.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Equipo de seguridad (o </a:t>
            </a:r>
            <a:r>
              <a:rPr lang="es-ES" b="1" smtClean="0"/>
              <a:t>barreras primarias</a:t>
            </a:r>
            <a:r>
              <a:rPr lang="es-ES" smtClean="0"/>
              <a:t>).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Diseño y construcción de la instalación (o </a:t>
            </a:r>
            <a:r>
              <a:rPr lang="es-ES" b="1" smtClean="0"/>
              <a:t>barreras secundarias</a:t>
            </a:r>
            <a:r>
              <a:rPr lang="es-ES" smtClean="0"/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0" smtClean="0"/>
              <a:t>Prácticas de trabajo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s-ES" sz="2800" smtClean="0"/>
              <a:t>Son el elemento más básico y a la vez el más importante para la protección de cualquier tipo de trabajador.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s-ES" sz="2800" smtClean="0"/>
              <a:t>El personal que por su actividad laboral esté en </a:t>
            </a:r>
            <a:r>
              <a:rPr lang="es-ES" sz="2800" b="1" smtClean="0"/>
              <a:t>contacto,</a:t>
            </a:r>
            <a:r>
              <a:rPr lang="es-ES" sz="2800" smtClean="0"/>
              <a:t> </a:t>
            </a:r>
            <a:r>
              <a:rPr lang="es-ES" sz="2800" b="1" smtClean="0"/>
              <a:t>más o menos directo</a:t>
            </a:r>
            <a:r>
              <a:rPr lang="es-ES" sz="2800" smtClean="0"/>
              <a:t>, con materiales infectados o agentes infecciosos, debe ser consciente de los </a:t>
            </a:r>
            <a:r>
              <a:rPr lang="es-ES" sz="2800" b="1" smtClean="0"/>
              <a:t>riesgos potenciales que su trabajo encierra</a:t>
            </a:r>
            <a:r>
              <a:rPr lang="es-ES" sz="2800" smtClean="0"/>
              <a:t> y además ha de recibir la formación adecuada en las técnicas requeridas </a:t>
            </a:r>
            <a:r>
              <a:rPr lang="es-ES" sz="2800" b="1" smtClean="0"/>
              <a:t>para que</a:t>
            </a:r>
            <a:r>
              <a:rPr lang="es-ES" sz="2800" smtClean="0"/>
              <a:t> el </a:t>
            </a:r>
            <a:r>
              <a:rPr lang="es-ES" sz="2800" b="1" smtClean="0"/>
              <a:t>manejo</a:t>
            </a:r>
            <a:r>
              <a:rPr lang="es-ES" sz="2800" smtClean="0"/>
              <a:t> de esos materiales biológicos les resulte seguro.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s-ES" sz="2800" smtClean="0"/>
              <a:t>Estos procedimientos estandarizados de trabajo deben figurar por escrito y ser actualizados periódicamente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0" smtClean="0"/>
              <a:t>Equipo de seguridad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s-ES" smtClean="0"/>
              <a:t>Se incluyen entre las barreras primarias tanto los dispositivos o aparatos que garantizan la seguridad de un proceso (como por ejemplo, </a:t>
            </a:r>
            <a:r>
              <a:rPr lang="es-ES" smtClean="0">
                <a:hlinkClick r:id="rId2" tooltip="Aislador de barrera"/>
              </a:rPr>
              <a:t>las cabinas de seguridad</a:t>
            </a:r>
            <a:r>
              <a:rPr lang="es-ES" smtClean="0"/>
              <a:t>) como los denominados equipos de protección personal (guantes, calzado, pantallas faciales, mascarillas, etc).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b="0" smtClean="0"/>
              <a:t>Diseño y construcción de la instalación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133600"/>
            <a:ext cx="8229600" cy="452596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s-ES" sz="2800" smtClean="0"/>
              <a:t>La magnitud de las barreras secundarias dependerá del agente infeccioso en cuestión y de las manipulaciones que con él se realicen. Vendrá determinada por la evaluación de riesgos.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s-ES" sz="2800" smtClean="0"/>
              <a:t>En muchos de los grupos de trabajadores en los que el contacto con este tipo de agentes patógenos sea secundario a su actividad profesional, cobran principalmente relevancia las normas de trabajo y los equipos de protección personal, mientras que cuando la manipulación es deliberada entrarán en juego, también, con mucha más importancia, las barreras secundarias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-346075" y="-17792700"/>
            <a:ext cx="9837738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s-ES" b="1">
                <a:cs typeface="Times New Roman" pitchFamily="18" charset="0"/>
              </a:rPr>
              <a:t>Tabla de Niveles de Bioseguridad. </a:t>
            </a:r>
            <a:r>
              <a:rPr lang="en-US" b="1">
                <a:cs typeface="Times New Roman" pitchFamily="18" charset="0"/>
              </a:rPr>
              <a:t>(BSL: Biological safety Levels) </a:t>
            </a:r>
            <a:r>
              <a:rPr lang="en-US" sz="1200">
                <a:cs typeface="Times New Roman" pitchFamily="18" charset="0"/>
              </a:rPr>
              <a:t>[</a:t>
            </a:r>
            <a:r>
              <a:rPr lang="en-US" sz="1200">
                <a:cs typeface="Times New Roman" pitchFamily="18" charset="0"/>
                <a:hlinkClick r:id="rId2" tooltip="Editar sección: Tabla de Niveles de Bioseguridad. (BSL: Biological safety Levels)"/>
              </a:rPr>
              <a:t>editar</a:t>
            </a:r>
            <a:r>
              <a:rPr lang="en-US" sz="1200">
                <a:cs typeface="Times New Roman" pitchFamily="18" charset="0"/>
              </a:rPr>
              <a:t>]</a:t>
            </a:r>
            <a:endParaRPr lang="es-ES" b="1">
              <a:cs typeface="Times New Roman" pitchFamily="18" charset="0"/>
            </a:endParaRPr>
          </a:p>
          <a:p>
            <a:pPr eaLnBrk="0" hangingPunct="0"/>
            <a:r>
              <a:rPr lang="es-ES" sz="1200">
                <a:latin typeface="Arial" charset="0"/>
                <a:cs typeface="Times New Roman" pitchFamily="18" charset="0"/>
              </a:rPr>
              <a:t>Los </a:t>
            </a:r>
            <a:r>
              <a:rPr lang="es-ES" sz="1200">
                <a:latin typeface="Arial" charset="0"/>
                <a:cs typeface="Times New Roman" pitchFamily="18" charset="0"/>
                <a:hlinkClick r:id="rId3" tooltip="Niveles de bioseguridad"/>
              </a:rPr>
              <a:t>niveles de bioseguridad</a:t>
            </a:r>
            <a:r>
              <a:rPr lang="es-ES" sz="1200">
                <a:latin typeface="Arial" charset="0"/>
                <a:cs typeface="Times New Roman" pitchFamily="18" charset="0"/>
              </a:rPr>
              <a:t> son estándares internacionales y su clasificación está dada en función del grado de letalidad de las enfermedades.</a:t>
            </a:r>
            <a:endParaRPr lang="es-ES" sz="1100">
              <a:latin typeface="Arial" charset="0"/>
            </a:endParaRPr>
          </a:p>
          <a:p>
            <a:pPr eaLnBrk="0" hangingPunct="0"/>
            <a:endParaRPr lang="es-ES">
              <a:latin typeface="Arial" charset="0"/>
            </a:endParaRPr>
          </a:p>
        </p:txBody>
      </p:sp>
      <p:graphicFrame>
        <p:nvGraphicFramePr>
          <p:cNvPr id="10473" name="Group 233"/>
          <p:cNvGraphicFramePr>
            <a:graphicFrameLocks noGrp="1"/>
          </p:cNvGraphicFramePr>
          <p:nvPr/>
        </p:nvGraphicFramePr>
        <p:xfrm>
          <a:off x="0" y="15875"/>
          <a:ext cx="8999538" cy="6761595"/>
        </p:xfrm>
        <a:graphic>
          <a:graphicData uri="http://schemas.openxmlformats.org/drawingml/2006/table">
            <a:tbl>
              <a:tblPr/>
              <a:tblGrid>
                <a:gridCol w="1841500"/>
                <a:gridCol w="2082800"/>
                <a:gridCol w="2063750"/>
                <a:gridCol w="1508125"/>
                <a:gridCol w="1503363"/>
              </a:tblGrid>
              <a:tr h="8228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BSL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Biological safety Levels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Agentes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Infecciosos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Prácticas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Equipamiento de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seguridad.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(Barreras Primarias)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Infraestructura.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Barreras S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ecundarias)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</a:tr>
              <a:tr h="4571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Nivel 1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No causales de enfermedad en adultos sanos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Trabajos microbiológicos estándares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No se requieren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Mesadas con bachas y agua corriente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</a:tr>
              <a:tr h="1823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Nivel 2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Asociados con enfermedades en adultos, peligro de infección por: herida percutánea, ingestión, exposición de membranas mucosas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BSL-1 más: Acceso limitado, Señalización de peligro biológico, Manual de bioseguridad disponible, descontaminación rutinaria de desechos seleccionados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Gabinetes de seguridad Clase I o II para todas las manipulaciones de agentes que puedan causar aerosoles o derrames. Batas guantes y mascarillas cuando se requieran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BSL-1 más: autoclave dedicada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2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Nivel 3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Exóticos con potencial de transmisión por aerosoles, causales de enfermedades serias o letales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BSL-2 más: Acceso controlado, Descontaminación de todos los desechos, Descontaminación de ropa de trabajo, Controles serológicos periódicos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BSL-2 para todas las manipulaciones, respiradores autónomos cuando se requieran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BSL-2 más: Separación física de pasillos y laboratorios, Puertas de acceso doble con cerradura automática, Aire viciado no recirculado, Flujo de presión negativa en el laboratorio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</a:tr>
              <a:tr h="15543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Nivel 4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Exóticos peligrosos con alto riesgo de enfermedad letal, infecciones transmisibles por aire y por vías desconocidas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BSL-3 más: Cambio de ropa antes de entrar al recinto, Ducha descontaminante al salir del mismo, todos los materiales decontaminados para salir del ámbito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Todos los procedimientos llevados a cabo en gabinetes Clase III, o gabinetes Clase I y II en combinación con traje completo de presión positiva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BSL-3 más: Edificio aislado o zona caliente. Sistema de circulación de aire, vacío y descontaminación dedicados.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9" name="Rectangle 167"/>
          <p:cNvSpPr>
            <a:spLocks noChangeArrowheads="1"/>
          </p:cNvSpPr>
          <p:nvPr/>
        </p:nvSpPr>
        <p:spPr bwMode="auto">
          <a:xfrm>
            <a:off x="-346075" y="24377650"/>
            <a:ext cx="18954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s-ES" sz="1200">
                <a:latin typeface="Arial" charset="0"/>
                <a:cs typeface="Times New Roman" pitchFamily="18" charset="0"/>
              </a:rPr>
              <a:t>Enlaces externos </a:t>
            </a:r>
            <a:r>
              <a:rPr lang="es-ES" sz="1200" b="1">
                <a:latin typeface="Arial" charset="0"/>
                <a:cs typeface="Times New Roman" pitchFamily="18" charset="0"/>
              </a:rPr>
              <a:t>[</a:t>
            </a:r>
            <a:r>
              <a:rPr lang="es-ES" sz="1200" b="1">
                <a:latin typeface="Arial" charset="0"/>
                <a:cs typeface="Times New Roman" pitchFamily="18" charset="0"/>
                <a:hlinkClick r:id="rId4" tooltip="Editar sección: Enlaces externos"/>
              </a:rPr>
              <a:t>editar</a:t>
            </a:r>
            <a:r>
              <a:rPr lang="es-ES" sz="1100">
                <a:latin typeface="Arial" charset="0"/>
              </a:rPr>
              <a:t> </a:t>
            </a:r>
            <a:endParaRPr lang="es-E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mtClean="0"/>
              <a:t>DEFINICION</a:t>
            </a:r>
            <a:endParaRPr lang="es-E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060575"/>
            <a:ext cx="8229600" cy="4530725"/>
          </a:xfrm>
        </p:spPr>
        <p:txBody>
          <a:bodyPr/>
          <a:lstStyle/>
          <a:p>
            <a:pPr algn="just" eaLnBrk="1" hangingPunct="1">
              <a:defRPr/>
            </a:pPr>
            <a:r>
              <a:rPr lang="es-ES" dirty="0" smtClean="0"/>
              <a:t>La bioseguridad es la aplicación de conocimientos, técnicas y equipamientos para prevenir a personas, áreas hospitalarias y medio ambiente de la exposición a agentes potencialmente infecciosos.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Bioseguridad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781300"/>
            <a:ext cx="8229600" cy="4525963"/>
          </a:xfrm>
        </p:spPr>
        <p:txBody>
          <a:bodyPr/>
          <a:lstStyle/>
          <a:p>
            <a:pPr algn="just" eaLnBrk="1" hangingPunct="1">
              <a:defRPr/>
            </a:pPr>
            <a:r>
              <a:rPr lang="es-ES" smtClean="0"/>
              <a:t>El conjunto de normas o actitudes que tienen como objetivo </a:t>
            </a:r>
            <a:r>
              <a:rPr lang="es-ES" b="1" i="1" smtClean="0"/>
              <a:t>prevenir</a:t>
            </a:r>
            <a:r>
              <a:rPr lang="es-ES" smtClean="0"/>
              <a:t> los accidentes en el área de trabajo, es decir, a </a:t>
            </a:r>
            <a:r>
              <a:rPr lang="es-ES" b="1" smtClean="0"/>
              <a:t>disminuir el potencial riesgo</a:t>
            </a:r>
            <a:r>
              <a:rPr lang="es-ES" smtClean="0"/>
              <a:t> </a:t>
            </a:r>
            <a:r>
              <a:rPr lang="es-ES" b="1" smtClean="0"/>
              <a:t>ocupacional</a:t>
            </a:r>
            <a:r>
              <a:rPr lang="es-ES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mtClean="0"/>
              <a:t>BIOSEGURIDAD</a:t>
            </a:r>
            <a:endParaRPr lang="es-E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852738"/>
            <a:ext cx="8229600" cy="4525962"/>
          </a:xfrm>
        </p:spPr>
        <p:txBody>
          <a:bodyPr/>
          <a:lstStyle/>
          <a:p>
            <a:pPr algn="just" eaLnBrk="1" hangingPunct="1">
              <a:defRPr/>
            </a:pPr>
            <a:r>
              <a:rPr lang="es-ES" smtClean="0"/>
              <a:t>El conjunto de medidas preventivas que debe tomar el personal que trabaja en áreas de la salud para evitar el contagio de enfermedades de riesgo profesional </a:t>
            </a:r>
          </a:p>
          <a:p>
            <a:pPr eaLnBrk="1" hangingPunct="1">
              <a:defRPr/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mtClean="0"/>
              <a:t>RIESGO</a:t>
            </a:r>
            <a:endParaRPr lang="es-E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pPr algn="just" eaLnBrk="1" hangingPunct="1">
              <a:defRPr/>
            </a:pPr>
            <a:r>
              <a:rPr lang="es-ES" smtClean="0"/>
              <a:t>Definición:</a:t>
            </a:r>
          </a:p>
          <a:p>
            <a:pPr algn="just" eaLnBrk="1" hangingPunct="1">
              <a:defRPr/>
            </a:pPr>
            <a:r>
              <a:rPr lang="es-ES" smtClean="0"/>
              <a:t>Como la </a:t>
            </a:r>
            <a:r>
              <a:rPr lang="es-ES" b="1" smtClean="0"/>
              <a:t>probabilidad</a:t>
            </a:r>
            <a:r>
              <a:rPr lang="es-ES" smtClean="0"/>
              <a:t> que tiene un individuo de sufrir lesión, enfermedad, complicación de la misma o muerte como consecuencia de la </a:t>
            </a:r>
            <a:r>
              <a:rPr lang="es-ES" b="1" smtClean="0"/>
              <a:t>exposición a un factor de riesgo.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mtClean="0"/>
              <a:t>RIESGO OCUPACIONAL</a:t>
            </a:r>
            <a:endParaRPr lang="es-E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781300"/>
            <a:ext cx="8229600" cy="4525963"/>
          </a:xfrm>
        </p:spPr>
        <p:txBody>
          <a:bodyPr/>
          <a:lstStyle/>
          <a:p>
            <a:pPr algn="just" eaLnBrk="1" hangingPunct="1">
              <a:defRPr/>
            </a:pPr>
            <a:r>
              <a:rPr lang="es-ES" smtClean="0"/>
              <a:t>Es el riesgo al cual esta expuesto un trabajador dentro de las instalaciones donde labora y durante el desarrollo de su trabajo. </a:t>
            </a:r>
          </a:p>
          <a:p>
            <a:pPr algn="just" eaLnBrk="1" hangingPunct="1">
              <a:defRPr/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  </a:t>
            </a:r>
            <a:r>
              <a:rPr lang="es-ES" b="0" smtClean="0"/>
              <a:t>FACTORES DE RIESGO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s-ES" smtClean="0"/>
              <a:t>Son </a:t>
            </a:r>
            <a:r>
              <a:rPr lang="es-ES" b="1" smtClean="0"/>
              <a:t>elementos, sustancias, procedimientos</a:t>
            </a:r>
            <a:r>
              <a:rPr lang="es-ES" smtClean="0"/>
              <a:t> o </a:t>
            </a:r>
            <a:r>
              <a:rPr lang="es-ES" b="1" smtClean="0"/>
              <a:t>acciones</a:t>
            </a:r>
            <a:r>
              <a:rPr lang="es-ES" smtClean="0"/>
              <a:t> humanas </a:t>
            </a:r>
            <a:r>
              <a:rPr lang="es-ES" b="1" smtClean="0"/>
              <a:t>presentes en el ambiente laboral</a:t>
            </a:r>
            <a:r>
              <a:rPr lang="es-ES" smtClean="0"/>
              <a:t> que de una u otra forma tienen </a:t>
            </a:r>
            <a:r>
              <a:rPr lang="es-ES" b="1" smtClean="0"/>
              <a:t>la capacidad de</a:t>
            </a:r>
            <a:r>
              <a:rPr lang="es-ES" smtClean="0"/>
              <a:t> </a:t>
            </a:r>
            <a:r>
              <a:rPr lang="es-ES" b="1" smtClean="0"/>
              <a:t>producir lesiones</a:t>
            </a:r>
            <a:r>
              <a:rPr lang="es-ES" smtClean="0"/>
              <a:t> al individuo o daños materiales en el trabajo;  pueden estar en</a:t>
            </a:r>
            <a:r>
              <a:rPr lang="es-ES" b="1" smtClean="0"/>
              <a:t> el medio o en las personas</a:t>
            </a:r>
            <a:r>
              <a:rPr lang="es-ES" smtClean="0"/>
              <a:t> y tienen como característica fundamental que son </a:t>
            </a:r>
            <a:r>
              <a:rPr lang="es-ES" b="1" smtClean="0"/>
              <a:t>fácilmente controlables.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mtClean="0"/>
              <a:t>CLASIFICACION DE F. R.</a:t>
            </a:r>
            <a:endParaRPr lang="es-E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989138"/>
            <a:ext cx="8229600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s-ES" smtClean="0"/>
              <a:t>Se pueden clasificar en: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smtClean="0"/>
              <a:t> físicos,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smtClean="0"/>
              <a:t> químicos,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smtClean="0"/>
              <a:t> ergonómicos,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smtClean="0"/>
              <a:t> eléctricos,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smtClean="0"/>
              <a:t> psicosociales y biológicos </a:t>
            </a:r>
          </a:p>
          <a:p>
            <a:pPr eaLnBrk="1" hangingPunct="1">
              <a:defRPr/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 smtClean="0"/>
              <a:t>BIOSEGURIDAD HOSPITALARIA</a:t>
            </a:r>
            <a:endParaRPr lang="es-ES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82133" y="1844824"/>
            <a:ext cx="7704667" cy="415499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2800" dirty="0" smtClean="0"/>
              <a:t>A través de medidas científicas organizativas define las condiciones de </a:t>
            </a:r>
            <a:r>
              <a:rPr lang="es-ES" sz="2800" b="1" dirty="0" smtClean="0"/>
              <a:t>contención</a:t>
            </a:r>
            <a:r>
              <a:rPr lang="es-ES" sz="2800" dirty="0" smtClean="0"/>
              <a:t> bajos las cuales los agentes infecciosos deben ser manipulados con el objetivo de </a:t>
            </a:r>
            <a:r>
              <a:rPr lang="es-ES" sz="2800" b="1" dirty="0" smtClean="0"/>
              <a:t>confinar el riesgo biológico</a:t>
            </a:r>
            <a:r>
              <a:rPr lang="es-ES" sz="2800" dirty="0" smtClean="0"/>
              <a:t> y reducir la exposición potencial de: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dirty="0" smtClean="0"/>
              <a:t>personal de laboratorio y/o áreas hospitalarias críticas.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dirty="0" smtClean="0"/>
              <a:t>personal de áreas no críticas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dirty="0" smtClean="0"/>
              <a:t>pacientes y público general, 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dirty="0" smtClean="0"/>
              <a:t>medio ambiente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" sz="2800" dirty="0" smtClean="0"/>
              <a:t>de potenciales agentes infecciosos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108</TotalTime>
  <Words>921</Words>
  <Application>Microsoft Office PowerPoint</Application>
  <PresentationFormat>Presentación en pantalla (4:3)</PresentationFormat>
  <Paragraphs>79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Corbel</vt:lpstr>
      <vt:lpstr>Times New Roman</vt:lpstr>
      <vt:lpstr>Wingdings</vt:lpstr>
      <vt:lpstr>Parallax</vt:lpstr>
      <vt:lpstr>BIOSEGURIDAD</vt:lpstr>
      <vt:lpstr>DEFINICION</vt:lpstr>
      <vt:lpstr>Bioseguridad</vt:lpstr>
      <vt:lpstr>BIOSEGURIDAD</vt:lpstr>
      <vt:lpstr>RIESGO</vt:lpstr>
      <vt:lpstr>RIESGO OCUPACIONAL</vt:lpstr>
      <vt:lpstr>  FACTORES DE RIESGO</vt:lpstr>
      <vt:lpstr>CLASIFICACION DE F. R.</vt:lpstr>
      <vt:lpstr>BIOSEGURIDAD HOSPITALARIA</vt:lpstr>
      <vt:lpstr>Principios de la Bioseguridad  </vt:lpstr>
      <vt:lpstr>Elementos básicos de la bioseguridad</vt:lpstr>
      <vt:lpstr>Prácticas de trabajo</vt:lpstr>
      <vt:lpstr>Equipo de seguridad</vt:lpstr>
      <vt:lpstr>Diseño y construcción de la instalación</vt:lpstr>
      <vt:lpstr>Presentación de PowerPoint</vt:lpstr>
    </vt:vector>
  </TitlesOfParts>
  <Company>Windows uE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BIOSEGURIDAD</dc:title>
  <dc:creator>WinuE</dc:creator>
  <cp:lastModifiedBy>Isoris Uniz Morales G.</cp:lastModifiedBy>
  <cp:revision>27</cp:revision>
  <dcterms:created xsi:type="dcterms:W3CDTF">2010-04-01T20:04:25Z</dcterms:created>
  <dcterms:modified xsi:type="dcterms:W3CDTF">2017-08-22T02:44:08Z</dcterms:modified>
</cp:coreProperties>
</file>